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 id="2147483709" r:id="rId4"/>
    <p:sldMasterId id="2147483710" r:id="rId5"/>
    <p:sldMasterId id="2147483711" r:id="rId6"/>
    <p:sldMasterId id="214748371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670550" cx="10080625"/>
  <p:notesSz cx="7772400" cy="10058400"/>
  <p:embeddedFontLst>
    <p:embeddedFont>
      <p:font typeface="Source Sans Pro Light"/>
      <p:regular r:id="rId22"/>
      <p:bold r:id="rId23"/>
      <p:italic r:id="rId24"/>
      <p:boldItalic r:id="rId25"/>
    </p:embeddedFont>
    <p:embeddedFont>
      <p:font typeface="Source Sans Pro SemiBold"/>
      <p:regular r:id="rId26"/>
      <p:bold r:id="rId27"/>
      <p:italic r:id="rId28"/>
      <p:boldItalic r:id="rId29"/>
    </p:embeddedFont>
    <p:embeddedFont>
      <p:font typeface="Zilla Slab"/>
      <p:regular r:id="rId30"/>
      <p:bold r:id="rId31"/>
      <p: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SourceSansProLight-regular.fntdata"/><Relationship Id="rId21" Type="http://schemas.openxmlformats.org/officeDocument/2006/relationships/slide" Target="slides/slide13.xml"/><Relationship Id="rId24" Type="http://schemas.openxmlformats.org/officeDocument/2006/relationships/font" Target="fonts/SourceSansProLight-italic.fntdata"/><Relationship Id="rId23" Type="http://schemas.openxmlformats.org/officeDocument/2006/relationships/font" Target="fonts/SourceSansPr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font" Target="fonts/SourceSansProSemiBold-regular.fntdata"/><Relationship Id="rId25" Type="http://schemas.openxmlformats.org/officeDocument/2006/relationships/font" Target="fonts/SourceSansProLight-boldItalic.fntdata"/><Relationship Id="rId28" Type="http://schemas.openxmlformats.org/officeDocument/2006/relationships/font" Target="fonts/SourceSansProSemiBold-italic.fntdata"/><Relationship Id="rId27" Type="http://schemas.openxmlformats.org/officeDocument/2006/relationships/font" Target="fonts/SourceSansProSemiBold-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SourceSansProSemiBold-boldItalic.fntdata"/><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font" Target="fonts/ZillaSlab-bold.fntdata"/><Relationship Id="rId30" Type="http://schemas.openxmlformats.org/officeDocument/2006/relationships/font" Target="fonts/ZillaSlab-regular.fntdata"/><Relationship Id="rId11" Type="http://schemas.openxmlformats.org/officeDocument/2006/relationships/slide" Target="slides/slide3.xml"/><Relationship Id="rId10" Type="http://schemas.openxmlformats.org/officeDocument/2006/relationships/slide" Target="slides/slide2.xml"/><Relationship Id="rId32" Type="http://schemas.openxmlformats.org/officeDocument/2006/relationships/font" Target="fonts/ZillaSlab-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ome-assistant.io/hassio/" TargetMode="External"/><Relationship Id="rId3" Type="http://schemas.openxmlformats.org/officeDocument/2006/relationships/hyperlink" Target="https://www.home-assistant.io/hassi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ewdevault.com/2019/04/23/Using-cage-for-a-seamless-RDP-Wayland-desktop.html" TargetMode="External"/><Relationship Id="rId3" Type="http://schemas.openxmlformats.org/officeDocument/2006/relationships/hyperlink" Target="https://drewdevault.com/2019/04/23/Using-cage-for-a-seamless-RDP-Wayland-desktop.html" TargetMode="External"/><Relationship Id="rId4" Type="http://schemas.openxmlformats.org/officeDocument/2006/relationships/hyperlink" Target="https://drewdevault.com/2019/05/01/Announcing-wio.html" TargetMode="External"/><Relationship Id="rId5" Type="http://schemas.openxmlformats.org/officeDocument/2006/relationships/hyperlink" Target="https://drewdevault.com/2019/05/01/Announcing-wio.html" TargetMode="External"/><Relationship Id="rId6" Type="http://schemas.openxmlformats.org/officeDocument/2006/relationships/hyperlink" Target="https://www.8bcraft.com/retrostone2/" TargetMode="External"/><Relationship Id="rId7" Type="http://schemas.openxmlformats.org/officeDocument/2006/relationships/hyperlink" Target="https://www.8bcraft.com/retrostone2/"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1a9ba2dbe_0_6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t>So I started with a special purpose super minimal compositor that </a:t>
            </a:r>
            <a:r>
              <a:rPr lang="en-US" sz="2000"/>
              <a:t>fulfilled</a:t>
            </a:r>
            <a:r>
              <a:rPr lang="en-US" sz="2000"/>
              <a:t> my own needs, and then I found that I didn’t really need it at all. But at the same time, people were running with Cage and doing all kinds of cool tricks with it and I loved that! However, all these different uses are mostly the same in that they require the kiosk-style maximized window approach, but </a:t>
            </a:r>
            <a:r>
              <a:rPr i="1" lang="en-US" sz="2000"/>
              <a:t>slightly</a:t>
            </a:r>
            <a:r>
              <a:rPr lang="en-US" sz="2000"/>
              <a:t> different in the details. For example, running Cage as a nested compositor you’d want proxy requests for moving/resizing windows and sync the clipboard, whereas as a standalone compositor you don’t need these. Similarly, when running Cage as an actual kiosk you’d want it to exit when the application exits, but when running as a compositor on a mobile phone this might not be what you want.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solidFill>
                  <a:schemeClr val="dk1"/>
                </a:solidFill>
              </a:rPr>
              <a:t>So m</a:t>
            </a:r>
            <a:r>
              <a:rPr lang="en-US" sz="2000">
                <a:solidFill>
                  <a:schemeClr val="dk1"/>
                </a:solidFill>
              </a:rPr>
              <a:t>y goal is to accommodate these “same same” behaviours and turn Cage into a one-size-fits-all compositor for embedded devices</a:t>
            </a:r>
            <a:r>
              <a:rPr lang="en-US" sz="2000"/>
              <a:t>.</a:t>
            </a:r>
            <a:r>
              <a:rPr lang="en-US" sz="2000"/>
              <a:t> </a:t>
            </a:r>
            <a:r>
              <a:rPr lang="en-US" sz="2000">
                <a:solidFill>
                  <a:schemeClr val="dk1"/>
                </a:solidFill>
              </a:rPr>
              <a:t>My plan for taking on this task is to provide a set of plug and play abstractions and multiple "strategies" that compose these components into a behavior suitable for a certain embedded environment.</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At its core, Cage will stick to its ideals of the kiosk-style user interaction of only a single, maximized window at a time. But these strategies allow for example for the composition of different Wayland protocols that enable additional features, or different multi-monitor behaviours. For example, if you were to connect your RetroStone2 to a screen you’d want your contents to be displayed only on that screen, because a multi-screen setup with a gameboy makes little sense. Whereas if you for example use Cage in an infotainment setup, you might want to span the video over multiple screens.</a:t>
            </a:r>
            <a:endParaRPr sz="2000">
              <a:solidFill>
                <a:schemeClr val="dk1"/>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rPr lang="en-US" sz="2000"/>
              <a:t>I also found projects such as Purism’s Librem5 and Pine’s Pinephone and got hooked on the idea of making my own Linux phone environment (although this time I’ll try not to reinvent the universe!).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351" name="Google Shape;351;ga1a9ba2dbe_0_6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397af234f_3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p:txBody>
      </p:sp>
      <p:sp>
        <p:nvSpPr>
          <p:cNvPr id="357" name="Google Shape;357;ga397af234f_3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1a9ba2dbe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 is a project I started back in 2018 in a blissful pre-pandemic era, when I decided to build my own home automation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I was working on my MSc thesis and was bored with the formal programming so I just wanted to build something. Not only would I be able to see the fruits of my labor (*click* light on, *click* </a:t>
            </a:r>
            <a:r>
              <a:rPr lang="en-US"/>
              <a:t>light</a:t>
            </a:r>
            <a:r>
              <a:rPr lang="en-US"/>
              <a:t> off), it would also be multiple smaller projects. Ideal to spend a few afternoons.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taking off-the-shelf components for an </a:t>
            </a:r>
            <a:r>
              <a:rPr lang="en-US"/>
              <a:t>endeavour</a:t>
            </a:r>
            <a:r>
              <a:rPr lang="en-US"/>
              <a:t> like this would be too easy, or so I thought. I like computering and I consider myself a capable engineer, so I went for the challenge and decided to do it on my own.</a:t>
            </a:r>
            <a:endParaRPr/>
          </a:p>
        </p:txBody>
      </p:sp>
      <p:sp>
        <p:nvSpPr>
          <p:cNvPr id="298" name="Google Shape;298;ga1a9ba2dbe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1a9ba2dbe_0_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words of Carl Sagan: "If you wish to make an apple pie from scratch, you must first invent the universe.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And so I set out to build the whole stack myself: a custom Linux distribution, a custom window manager, a custom browser to display</a:t>
            </a:r>
            <a:r>
              <a:rPr lang="en-US">
                <a:solidFill>
                  <a:schemeClr val="dk1"/>
                </a:solidFill>
                <a:uFill>
                  <a:noFill/>
                </a:uFill>
                <a:hlinkClick r:id="rId2">
                  <a:extLst>
                    <a:ext uri="{A12FA001-AC4F-418D-AE19-62706E023703}">
                      <ahyp:hlinkClr val="tx"/>
                    </a:ext>
                  </a:extLst>
                </a:hlinkClick>
              </a:rPr>
              <a:t> </a:t>
            </a:r>
            <a:r>
              <a:rPr lang="en-US" u="sng">
                <a:solidFill>
                  <a:schemeClr val="hlink"/>
                </a:solidFill>
                <a:hlinkClick r:id="rId3"/>
              </a:rPr>
              <a:t>hass.io</a:t>
            </a:r>
            <a:r>
              <a:rPr lang="en-US">
                <a:solidFill>
                  <a:schemeClr val="dk1"/>
                </a:solidFill>
              </a:rPr>
              <a:t>'s page only…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 have since moved three times and my home is still not automated, but I do have a kickass prototype embedded Linux distribution and Cage... my own Wayland compositor!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It turns out that I don't want a home automation kiosk! After all, what is home </a:t>
            </a:r>
            <a:r>
              <a:rPr i="1" lang="en-US">
                <a:solidFill>
                  <a:schemeClr val="dk1"/>
                </a:solidFill>
              </a:rPr>
              <a:t>automation</a:t>
            </a:r>
            <a:r>
              <a:rPr lang="en-US">
                <a:solidFill>
                  <a:schemeClr val="dk1"/>
                </a:solidFill>
              </a:rPr>
              <a:t> if I need to control it on a touch screen?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 also turns out that people can be really creative with your software, and soon Cage was used for all kinds of cool things that made me want to build it for other people too rather than just for myself.</a:t>
            </a:r>
            <a:endParaRPr>
              <a:solidFill>
                <a:schemeClr val="dk1"/>
              </a:solidFill>
            </a:endParaRPr>
          </a:p>
        </p:txBody>
      </p:sp>
      <p:sp>
        <p:nvSpPr>
          <p:cNvPr id="304" name="Google Shape;304;ga1a9ba2dbe_0_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1a9ba2dbe_0_3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For example, Cage has been used</a:t>
            </a:r>
            <a:r>
              <a:rPr lang="en-US">
                <a:solidFill>
                  <a:schemeClr val="dk1"/>
                </a:solidFill>
                <a:uFill>
                  <a:noFill/>
                </a:uFill>
                <a:hlinkClick r:id="rId2">
                  <a:extLst>
                    <a:ext uri="{A12FA001-AC4F-418D-AE19-62706E023703}">
                      <ahyp:hlinkClr val="tx"/>
                    </a:ext>
                  </a:extLst>
                </a:hlinkClick>
              </a:rPr>
              <a:t> </a:t>
            </a:r>
            <a:r>
              <a:rPr lang="en-US" u="sng">
                <a:solidFill>
                  <a:srgbClr val="0000FF"/>
                </a:solidFill>
                <a:hlinkClick r:id="rId3">
                  <a:extLst>
                    <a:ext uri="{A12FA001-AC4F-418D-AE19-62706E023703}">
                      <ahyp:hlinkClr val="tx"/>
                    </a:ext>
                  </a:extLst>
                </a:hlinkClick>
              </a:rPr>
              <a:t>for a seamless remote Wayland session</a:t>
            </a:r>
            <a:r>
              <a:rPr lang="en-US">
                <a:solidFill>
                  <a:schemeClr val="dk1"/>
                </a:solidFill>
              </a:rPr>
              <a:t>, in</a:t>
            </a:r>
            <a:r>
              <a:rPr lang="en-US">
                <a:solidFill>
                  <a:schemeClr val="dk1"/>
                </a:solidFill>
                <a:uFill>
                  <a:noFill/>
                </a:uFill>
                <a:hlinkClick r:id="rId4">
                  <a:extLst>
                    <a:ext uri="{A12FA001-AC4F-418D-AE19-62706E023703}">
                      <ahyp:hlinkClr val="tx"/>
                    </a:ext>
                  </a:extLst>
                </a:hlinkClick>
              </a:rPr>
              <a:t> </a:t>
            </a:r>
            <a:r>
              <a:rPr lang="en-US" u="sng">
                <a:solidFill>
                  <a:srgbClr val="0000FF"/>
                </a:solidFill>
                <a:hlinkClick r:id="rId5">
                  <a:extLst>
                    <a:ext uri="{A12FA001-AC4F-418D-AE19-62706E023703}">
                      <ahyp:hlinkClr val="tx"/>
                    </a:ext>
                  </a:extLst>
                </a:hlinkClick>
              </a:rPr>
              <a:t>a clone of Plan 9's rio for Wayland</a:t>
            </a:r>
            <a:r>
              <a:rPr lang="en-US">
                <a:solidFill>
                  <a:schemeClr val="dk1"/>
                </a:solidFill>
              </a:rPr>
              <a:t> and rumour has it some companies use it for their infotainment. It’s also used as the base for Cagebreak, a ratpoison inspired Wayland compositor.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Today, I am working with the people behind the</a:t>
            </a:r>
            <a:r>
              <a:rPr lang="en-US">
                <a:solidFill>
                  <a:schemeClr val="dk1"/>
                </a:solidFill>
                <a:uFill>
                  <a:noFill/>
                </a:uFill>
                <a:hlinkClick r:id="rId6">
                  <a:extLst>
                    <a:ext uri="{A12FA001-AC4F-418D-AE19-62706E023703}">
                      <ahyp:hlinkClr val="tx"/>
                    </a:ext>
                  </a:extLst>
                </a:hlinkClick>
              </a:rPr>
              <a:t> </a:t>
            </a:r>
            <a:r>
              <a:rPr lang="en-US" u="sng">
                <a:solidFill>
                  <a:srgbClr val="0000FF"/>
                </a:solidFill>
                <a:hlinkClick r:id="rId7">
                  <a:extLst>
                    <a:ext uri="{A12FA001-AC4F-418D-AE19-62706E023703}">
                      <ahyp:hlinkClr val="tx"/>
                    </a:ext>
                  </a:extLst>
                </a:hlinkClick>
              </a:rPr>
              <a:t>RetroStone2</a:t>
            </a:r>
            <a:r>
              <a:rPr lang="en-US">
                <a:solidFill>
                  <a:schemeClr val="dk1"/>
                </a:solidFill>
              </a:rPr>
              <a:t> to provide Cage as their compositor.</a:t>
            </a:r>
            <a:endParaRPr/>
          </a:p>
        </p:txBody>
      </p:sp>
      <p:sp>
        <p:nvSpPr>
          <p:cNvPr id="310" name="Google Shape;310;ga1a9ba2dbe_0_3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1a9ba2dbe_0_2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So, my priorities changed.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Cage is now the main focus and its scope has broadened significantly. It is no longer a simple kiosk with minimal support for what I need; it is slowly growing into a one-size-fits-all compositor for embedded devices.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I’ll get to my plan to take on this task in a bit.</a:t>
            </a:r>
            <a:endParaRPr/>
          </a:p>
        </p:txBody>
      </p:sp>
      <p:sp>
        <p:nvSpPr>
          <p:cNvPr id="318" name="Google Shape;318;ga1a9ba2dbe_0_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2000">
                <a:solidFill>
                  <a:schemeClr val="dk1"/>
                </a:solidFill>
              </a:rPr>
              <a:t>My name is Jente Hidskes. I live in Stockholm in Sweden, but I was born and raised in Rotterdam in The Netherlands.</a:t>
            </a:r>
            <a:br>
              <a:rPr lang="en-US" sz="1800">
                <a:solidFill>
                  <a:schemeClr val="dk1"/>
                </a:solidFill>
              </a:rPr>
            </a:br>
            <a:endParaRPr sz="2000">
              <a:solidFill>
                <a:schemeClr val="dk1"/>
              </a:solidFill>
            </a:endParaRPr>
          </a:p>
          <a:p>
            <a:pPr indent="0" lvl="0" marL="0" rtl="0" algn="l">
              <a:spcBef>
                <a:spcPts val="0"/>
              </a:spcBef>
              <a:spcAft>
                <a:spcPts val="0"/>
              </a:spcAft>
              <a:buClr>
                <a:schemeClr val="dk1"/>
              </a:buClr>
              <a:buFont typeface="Arial"/>
              <a:buNone/>
            </a:pPr>
            <a:r>
              <a:rPr lang="en-US" sz="2000">
                <a:solidFill>
                  <a:schemeClr val="dk1"/>
                </a:solidFill>
              </a:rPr>
              <a:t>That over there isn’t really me by the way, but the avatar I’ve been using in the open source world. I think it’s cute. It’s also a link to my website if you’re curious.</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rPr lang="en-US" sz="2000">
                <a:solidFill>
                  <a:schemeClr val="dk1"/>
                </a:solidFill>
              </a:rPr>
              <a:t>My background is in computer science, where I’ve gotten my master’s degree from the Delft University of Technology.</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rPr lang="en-US" sz="2000">
                <a:solidFill>
                  <a:schemeClr val="dk1"/>
                </a:solidFill>
              </a:rPr>
              <a:t>In my day to day life I’m a software engineer using purely functional programming. In my spare time I like to contribute to the world of free and open source software, so I guess you could say I’m a software engineer in the streets and a FLOSS contributor in the sheets. My colleagues know though, so it’s not really a dirty secret.</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rPr lang="en-US" sz="2000">
                <a:solidFill>
                  <a:schemeClr val="dk1"/>
                </a:solidFill>
              </a:rPr>
              <a:t>For example, I used to maintain Piper and and am the original author of Gcolor3. In 2017, I participated in Google’s Summer of Code. I’ve also been a moderator at the Crunchbang Linux forums and was involved in the BunsenLabs continuation.</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rPr lang="en-US" sz="2000">
                <a:solidFill>
                  <a:schemeClr val="dk1"/>
                </a:solidFill>
              </a:rPr>
              <a:t>What I am not, is a graphics engineer. That’ll be a recurring point in this presentation. Half the time I have no clue what I'm doing, but I managed to create this awesome project that is actually used!</a:t>
            </a:r>
            <a:br>
              <a:rPr lang="en-US" sz="1800">
                <a:solidFill>
                  <a:schemeClr val="dk1"/>
                </a:solidFill>
              </a:rPr>
            </a:b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None/>
            </a:pPr>
            <a:r>
              <a:t/>
            </a:r>
            <a:endParaRPr/>
          </a:p>
        </p:txBody>
      </p:sp>
      <p:sp>
        <p:nvSpPr>
          <p:cNvPr id="329" name="Google Shape;329;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1a9ba2dbe_0_4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2000">
                <a:solidFill>
                  <a:schemeClr val="dk1"/>
                </a:solidFill>
              </a:rPr>
              <a:t>This isn’t a technical talk, so I won’t be going into too many details. If that’s what your after, reach out to me after the talk and I can point you to some resources.</a:t>
            </a:r>
            <a:endParaRPr sz="2000">
              <a:solidFill>
                <a:schemeClr val="dk1"/>
              </a:solidFill>
            </a:endParaRPr>
          </a:p>
          <a:p>
            <a:pPr indent="0" lvl="0" marL="0" rtl="0" algn="l">
              <a:spcBef>
                <a:spcPts val="0"/>
              </a:spcBef>
              <a:spcAft>
                <a:spcPts val="0"/>
              </a:spcAft>
              <a:buClr>
                <a:schemeClr val="dk1"/>
              </a:buClr>
              <a:buFont typeface="Arial"/>
              <a:buNone/>
            </a:pPr>
            <a:r>
              <a:t/>
            </a:r>
            <a:endParaRPr sz="2000">
              <a:solidFill>
                <a:schemeClr val="dk1"/>
              </a:solidFill>
            </a:endParaRPr>
          </a:p>
          <a:p>
            <a:pPr indent="0" lvl="0" marL="0" rtl="0" algn="l">
              <a:spcBef>
                <a:spcPts val="0"/>
              </a:spcBef>
              <a:spcAft>
                <a:spcPts val="0"/>
              </a:spcAft>
              <a:buNone/>
            </a:pPr>
            <a:r>
              <a:rPr lang="en-US" sz="2000">
                <a:solidFill>
                  <a:schemeClr val="dk1"/>
                </a:solidFill>
              </a:rPr>
              <a:t>That said, Cage is a Wayland compositor for kiosk-style user experience.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chemeClr val="dk1"/>
                </a:solidFill>
              </a:rPr>
              <a:t>For the uninitiated:</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298450" lvl="0" marL="457200" rtl="0" algn="l">
              <a:spcBef>
                <a:spcPts val="0"/>
              </a:spcBef>
              <a:spcAft>
                <a:spcPts val="0"/>
              </a:spcAft>
              <a:buClr>
                <a:schemeClr val="dk1"/>
              </a:buClr>
              <a:buSzPts val="1100"/>
              <a:buChar char="●"/>
            </a:pPr>
            <a:r>
              <a:rPr lang="en-US" sz="2000">
                <a:solidFill>
                  <a:schemeClr val="dk1"/>
                </a:solidFill>
              </a:rPr>
              <a:t>A compositor is a piece of software that takes application’s window buffers and combines (“composites”) them into an image representing the screen and writes the result into the display memory. Or, in simple terms, it’s the software that draws things to your screen.</a:t>
            </a:r>
            <a:r>
              <a:rPr lang="en-US" sz="1800">
                <a:solidFill>
                  <a:schemeClr val="dk1"/>
                </a:solidFill>
              </a:rPr>
              <a:t> </a:t>
            </a:r>
            <a:r>
              <a:rPr lang="en-US" sz="2000">
                <a:solidFill>
                  <a:schemeClr val="dk1"/>
                </a:solidFill>
              </a:rPr>
              <a:t>In fact, Cage is running right now, but since it doesn’t draw anything of its own you don’t see it. Compositors may perform additional processing on buffers such as visual effects and can be used to take away visual glitches by applying e.g. double buffering. If this makes you think of window managers such as Compiz with its wobbly windows or xcompmgr, you’ve got it!</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If a compositor is supposed to take application windows’ buffers and combine them, it needs to know certain things. For example, it needs to know when an application has updated its buffer and the compositor needs to redraw the buffer’s contents. The inverse if also true: say that the user has moved the mouse, then the compositor needs to be able to tell the client about this so that it could for example change the focused element. This sort of interaction goes over a previously established protocol that both the compositor and the applications speak. Wayland is one such protocol for applications to talk to the compositor. It’s meant as a simpler replacement for the dated X protocol with its X Window System implementation. The technical details behind X and Wayland and questions such as “Why use Wayland” aren’t the scope of this talk. However, it’s relevant to mention that in contrast to the X11 world where a compositor is a standalone client separate from the window manager, which in turn is separate from the display server; in Wayland a compositor is both the display server and the window manager.</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So, Cage is a compositor (a piece of software that draws application windows to the screen) that talks with applications using the Wayland protocol. ”Kiosk” refers to the way the user is allowed to interact with the application whose windows are being managed by Cage.</a:t>
            </a:r>
            <a:endParaRPr sz="2000">
              <a:solidFill>
                <a:schemeClr val="dk1"/>
              </a:solidFill>
            </a:endParaRPr>
          </a:p>
          <a:p>
            <a:pPr indent="0" lvl="0" marL="0" rtl="0" algn="l">
              <a:spcBef>
                <a:spcPts val="0"/>
              </a:spcBef>
              <a:spcAft>
                <a:spcPts val="0"/>
              </a:spcAft>
              <a:buNone/>
            </a:pPr>
            <a:r>
              <a:t/>
            </a:r>
            <a:endParaRPr/>
          </a:p>
        </p:txBody>
      </p:sp>
      <p:sp>
        <p:nvSpPr>
          <p:cNvPr id="336" name="Google Shape;336;ga1a9ba2dbe_0_4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1a9ba2dbe_0_5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t>Have you ever been in a shopping mall and seen the large information displays so you can find what you’re looking for? Or have you ever been to the dentist and they have this iPad to ask you how you’re feeling? Or maybe a hotel lobby you’ve stayed at had an information display over the counter.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All of these are examples of devices that are called “kiosks” and they typically allow for a “kiosk-style” user interaction. What this means it that the system </a:t>
            </a:r>
            <a:r>
              <a:rPr lang="en-US" sz="2000"/>
              <a:t>is designed for a user experience wherein user interaction and activities outside the scope of the running application are prevented. Often, this means that a kiosk compositor displays a single maximized application at a time and prevents the user from interacting with anything but this application.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This is what Cage does; it provides the user interaction part of the typical kiosk suite of tools. As I said, my original intentions were to have a Raspberry Pi with a touchscreen that would show Home Assistant’s control center. Since this was a special purpose system, I wanted to approximate that as good as I could and hence I started this Kiosk compositor (I can promise you it had nothing to do with the fact that a basic kiosk is super simple to make and would allow me to cut features…)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What I’ve learned since is that this generic kiosk-style interaction lends itself very well to broader use-cases as well! For example, Cage is an excellent example of functioning nested Wayland compositor as Drew showed with his Wio project. A simple, maximized-only compositor also fits very well for general infotainment displays, or home cinema setups that run for example Kodi. Or Game boy emulators, since they only need to show the running game and perhaps a statusbar. My most recent find, and the focus of my attention currently, is the fact that this style of interaction also fits very well with mobile phones. Think about it, an Android or iPhone most of the time shows a single, maximized application with a status bar.</a:t>
            </a:r>
            <a:endParaRPr sz="2000"/>
          </a:p>
        </p:txBody>
      </p:sp>
      <p:sp>
        <p:nvSpPr>
          <p:cNvPr id="343" name="Google Shape;343;ga1a9ba2dbe_0_5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 name="Shape 23"/>
        <p:cNvGrpSpPr/>
        <p:nvPr/>
      </p:nvGrpSpPr>
      <p:grpSpPr>
        <a:xfrm>
          <a:off x="0" y="0"/>
          <a:ext cx="0" cy="0"/>
          <a:chOff x="0" y="0"/>
          <a:chExt cx="0" cy="0"/>
        </a:xfrm>
      </p:grpSpPr>
      <p:sp>
        <p:nvSpPr>
          <p:cNvPr id="24" name="Google Shape;24;p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3" name="Shape 53"/>
        <p:cNvGrpSpPr/>
        <p:nvPr/>
      </p:nvGrpSpPr>
      <p:grpSpPr>
        <a:xfrm>
          <a:off x="0" y="0"/>
          <a:ext cx="0" cy="0"/>
          <a:chOff x="0" y="0"/>
          <a:chExt cx="0" cy="0"/>
        </a:xfrm>
      </p:grpSpPr>
      <p:sp>
        <p:nvSpPr>
          <p:cNvPr id="54" name="Google Shape;54;p11"/>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3" name="Shape 63"/>
        <p:cNvGrpSpPr/>
        <p:nvPr/>
      </p:nvGrpSpPr>
      <p:grpSpPr>
        <a:xfrm>
          <a:off x="0" y="0"/>
          <a:ext cx="0" cy="0"/>
          <a:chOff x="0" y="0"/>
          <a:chExt cx="0" cy="0"/>
        </a:xfrm>
      </p:grpSpPr>
      <p:sp>
        <p:nvSpPr>
          <p:cNvPr id="64" name="Google Shape;64;p13"/>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3"/>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3"/>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8" name="Shape 78"/>
        <p:cNvGrpSpPr/>
        <p:nvPr/>
      </p:nvGrpSpPr>
      <p:grpSpPr>
        <a:xfrm>
          <a:off x="0" y="0"/>
          <a:ext cx="0" cy="0"/>
          <a:chOff x="0" y="0"/>
          <a:chExt cx="0" cy="0"/>
        </a:xfrm>
      </p:grpSpPr>
      <p:sp>
        <p:nvSpPr>
          <p:cNvPr id="79" name="Google Shape;79;p1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5"/>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1" name="Shape 8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2" name="Shape 82"/>
        <p:cNvGrpSpPr/>
        <p:nvPr/>
      </p:nvGrpSpPr>
      <p:grpSpPr>
        <a:xfrm>
          <a:off x="0" y="0"/>
          <a:ext cx="0" cy="0"/>
          <a:chOff x="0" y="0"/>
          <a:chExt cx="0" cy="0"/>
        </a:xfrm>
      </p:grpSpPr>
      <p:sp>
        <p:nvSpPr>
          <p:cNvPr id="83" name="Google Shape;83;p17"/>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7"/>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5" name="Shape 85"/>
        <p:cNvGrpSpPr/>
        <p:nvPr/>
      </p:nvGrpSpPr>
      <p:grpSpPr>
        <a:xfrm>
          <a:off x="0" y="0"/>
          <a:ext cx="0" cy="0"/>
          <a:chOff x="0" y="0"/>
          <a:chExt cx="0" cy="0"/>
        </a:xfrm>
      </p:grpSpPr>
      <p:sp>
        <p:nvSpPr>
          <p:cNvPr id="86" name="Google Shape;86;p1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18"/>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9"/>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1" name="Shape 91"/>
        <p:cNvGrpSpPr/>
        <p:nvPr/>
      </p:nvGrpSpPr>
      <p:grpSpPr>
        <a:xfrm>
          <a:off x="0" y="0"/>
          <a:ext cx="0" cy="0"/>
          <a:chOff x="0" y="0"/>
          <a:chExt cx="0" cy="0"/>
        </a:xfrm>
      </p:grpSpPr>
      <p:sp>
        <p:nvSpPr>
          <p:cNvPr id="92" name="Google Shape;92;p20"/>
          <p:cNvSpPr txBox="1"/>
          <p:nvPr>
            <p:ph idx="1" type="subTitle"/>
          </p:nvPr>
        </p:nvSpPr>
        <p:spPr>
          <a:xfrm>
            <a:off x="504000" y="225720"/>
            <a:ext cx="9071640" cy="4390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3" name="Shape 93"/>
        <p:cNvGrpSpPr/>
        <p:nvPr/>
      </p:nvGrpSpPr>
      <p:grpSpPr>
        <a:xfrm>
          <a:off x="0" y="0"/>
          <a:ext cx="0" cy="0"/>
          <a:chOff x="0" y="0"/>
          <a:chExt cx="0" cy="0"/>
        </a:xfrm>
      </p:grpSpPr>
      <p:sp>
        <p:nvSpPr>
          <p:cNvPr id="94" name="Google Shape;94;p21"/>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1"/>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1"/>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1"/>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8" name="Shape 98"/>
        <p:cNvGrpSpPr/>
        <p:nvPr/>
      </p:nvGrpSpPr>
      <p:grpSpPr>
        <a:xfrm>
          <a:off x="0" y="0"/>
          <a:ext cx="0" cy="0"/>
          <a:chOff x="0" y="0"/>
          <a:chExt cx="0" cy="0"/>
        </a:xfrm>
      </p:grpSpPr>
      <p:sp>
        <p:nvSpPr>
          <p:cNvPr id="99" name="Google Shape;99;p2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2"/>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2"/>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2"/>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3" name="Shape 103"/>
        <p:cNvGrpSpPr/>
        <p:nvPr/>
      </p:nvGrpSpPr>
      <p:grpSpPr>
        <a:xfrm>
          <a:off x="0" y="0"/>
          <a:ext cx="0" cy="0"/>
          <a:chOff x="0" y="0"/>
          <a:chExt cx="0" cy="0"/>
        </a:xfrm>
      </p:grpSpPr>
      <p:sp>
        <p:nvSpPr>
          <p:cNvPr id="104" name="Google Shape;104;p23"/>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3"/>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3"/>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3"/>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8" name="Shape 108"/>
        <p:cNvGrpSpPr/>
        <p:nvPr/>
      </p:nvGrpSpPr>
      <p:grpSpPr>
        <a:xfrm>
          <a:off x="0" y="0"/>
          <a:ext cx="0" cy="0"/>
          <a:chOff x="0" y="0"/>
          <a:chExt cx="0" cy="0"/>
        </a:xfrm>
      </p:grpSpPr>
      <p:sp>
        <p:nvSpPr>
          <p:cNvPr id="109" name="Google Shape;109;p24"/>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4"/>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4"/>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2" name="Shape 112"/>
        <p:cNvGrpSpPr/>
        <p:nvPr/>
      </p:nvGrpSpPr>
      <p:grpSpPr>
        <a:xfrm>
          <a:off x="0" y="0"/>
          <a:ext cx="0" cy="0"/>
          <a:chOff x="0" y="0"/>
          <a:chExt cx="0" cy="0"/>
        </a:xfrm>
      </p:grpSpPr>
      <p:sp>
        <p:nvSpPr>
          <p:cNvPr id="113" name="Google Shape;113;p2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5"/>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5"/>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5"/>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5"/>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8" name="Shape 118"/>
        <p:cNvGrpSpPr/>
        <p:nvPr/>
      </p:nvGrpSpPr>
      <p:grpSpPr>
        <a:xfrm>
          <a:off x="0" y="0"/>
          <a:ext cx="0" cy="0"/>
          <a:chOff x="0" y="0"/>
          <a:chExt cx="0" cy="0"/>
        </a:xfrm>
      </p:grpSpPr>
      <p:sp>
        <p:nvSpPr>
          <p:cNvPr id="119" name="Google Shape;119;p26"/>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6"/>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26"/>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26"/>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 name="Google Shape;123;p26"/>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26"/>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26"/>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3" name="Shape 133"/>
        <p:cNvGrpSpPr/>
        <p:nvPr/>
      </p:nvGrpSpPr>
      <p:grpSpPr>
        <a:xfrm>
          <a:off x="0" y="0"/>
          <a:ext cx="0" cy="0"/>
          <a:chOff x="0" y="0"/>
          <a:chExt cx="0" cy="0"/>
        </a:xfrm>
      </p:grpSpPr>
      <p:sp>
        <p:nvSpPr>
          <p:cNvPr id="134" name="Google Shape;134;p2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8"/>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6" name="Shape 13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7" name="Shape 137"/>
        <p:cNvGrpSpPr/>
        <p:nvPr/>
      </p:nvGrpSpPr>
      <p:grpSpPr>
        <a:xfrm>
          <a:off x="0" y="0"/>
          <a:ext cx="0" cy="0"/>
          <a:chOff x="0" y="0"/>
          <a:chExt cx="0" cy="0"/>
        </a:xfrm>
      </p:grpSpPr>
      <p:sp>
        <p:nvSpPr>
          <p:cNvPr id="138" name="Google Shape;138;p30"/>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0"/>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40" name="Shape 140"/>
        <p:cNvGrpSpPr/>
        <p:nvPr/>
      </p:nvGrpSpPr>
      <p:grpSpPr>
        <a:xfrm>
          <a:off x="0" y="0"/>
          <a:ext cx="0" cy="0"/>
          <a:chOff x="0" y="0"/>
          <a:chExt cx="0" cy="0"/>
        </a:xfrm>
      </p:grpSpPr>
      <p:sp>
        <p:nvSpPr>
          <p:cNvPr id="141" name="Google Shape;141;p31"/>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1"/>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1"/>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3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6" name="Shape 146"/>
        <p:cNvGrpSpPr/>
        <p:nvPr/>
      </p:nvGrpSpPr>
      <p:grpSpPr>
        <a:xfrm>
          <a:off x="0" y="0"/>
          <a:ext cx="0" cy="0"/>
          <a:chOff x="0" y="0"/>
          <a:chExt cx="0" cy="0"/>
        </a:xfrm>
      </p:grpSpPr>
      <p:sp>
        <p:nvSpPr>
          <p:cNvPr id="147" name="Google Shape;147;p33"/>
          <p:cNvSpPr txBox="1"/>
          <p:nvPr>
            <p:ph idx="1" type="subTitle"/>
          </p:nvPr>
        </p:nvSpPr>
        <p:spPr>
          <a:xfrm>
            <a:off x="504000" y="225720"/>
            <a:ext cx="9071640" cy="4390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8" name="Shape 148"/>
        <p:cNvGrpSpPr/>
        <p:nvPr/>
      </p:nvGrpSpPr>
      <p:grpSpPr>
        <a:xfrm>
          <a:off x="0" y="0"/>
          <a:ext cx="0" cy="0"/>
          <a:chOff x="0" y="0"/>
          <a:chExt cx="0" cy="0"/>
        </a:xfrm>
      </p:grpSpPr>
      <p:sp>
        <p:nvSpPr>
          <p:cNvPr id="149" name="Google Shape;149;p34"/>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4"/>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4"/>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4"/>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3" name="Shape 153"/>
        <p:cNvGrpSpPr/>
        <p:nvPr/>
      </p:nvGrpSpPr>
      <p:grpSpPr>
        <a:xfrm>
          <a:off x="0" y="0"/>
          <a:ext cx="0" cy="0"/>
          <a:chOff x="0" y="0"/>
          <a:chExt cx="0" cy="0"/>
        </a:xfrm>
      </p:grpSpPr>
      <p:sp>
        <p:nvSpPr>
          <p:cNvPr id="154" name="Google Shape;154;p3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5"/>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5"/>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5"/>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58" name="Shape 158"/>
        <p:cNvGrpSpPr/>
        <p:nvPr/>
      </p:nvGrpSpPr>
      <p:grpSpPr>
        <a:xfrm>
          <a:off x="0" y="0"/>
          <a:ext cx="0" cy="0"/>
          <a:chOff x="0" y="0"/>
          <a:chExt cx="0" cy="0"/>
        </a:xfrm>
      </p:grpSpPr>
      <p:sp>
        <p:nvSpPr>
          <p:cNvPr id="159" name="Google Shape;159;p36"/>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6"/>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6"/>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6"/>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63" name="Shape 163"/>
        <p:cNvGrpSpPr/>
        <p:nvPr/>
      </p:nvGrpSpPr>
      <p:grpSpPr>
        <a:xfrm>
          <a:off x="0" y="0"/>
          <a:ext cx="0" cy="0"/>
          <a:chOff x="0" y="0"/>
          <a:chExt cx="0" cy="0"/>
        </a:xfrm>
      </p:grpSpPr>
      <p:sp>
        <p:nvSpPr>
          <p:cNvPr id="164" name="Google Shape;164;p37"/>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37"/>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7"/>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67" name="Shape 167"/>
        <p:cNvGrpSpPr/>
        <p:nvPr/>
      </p:nvGrpSpPr>
      <p:grpSpPr>
        <a:xfrm>
          <a:off x="0" y="0"/>
          <a:ext cx="0" cy="0"/>
          <a:chOff x="0" y="0"/>
          <a:chExt cx="0" cy="0"/>
        </a:xfrm>
      </p:grpSpPr>
      <p:sp>
        <p:nvSpPr>
          <p:cNvPr id="168" name="Google Shape;168;p3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8"/>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38"/>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38"/>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38"/>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73" name="Shape 173"/>
        <p:cNvGrpSpPr/>
        <p:nvPr/>
      </p:nvGrpSpPr>
      <p:grpSpPr>
        <a:xfrm>
          <a:off x="0" y="0"/>
          <a:ext cx="0" cy="0"/>
          <a:chOff x="0" y="0"/>
          <a:chExt cx="0" cy="0"/>
        </a:xfrm>
      </p:grpSpPr>
      <p:sp>
        <p:nvSpPr>
          <p:cNvPr id="174" name="Google Shape;174;p39"/>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9"/>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6" name="Google Shape;176;p39"/>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7" name="Google Shape;177;p39"/>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8" name="Google Shape;178;p39"/>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39"/>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0" name="Google Shape;180;p39"/>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87" name="Shape 187"/>
        <p:cNvGrpSpPr/>
        <p:nvPr/>
      </p:nvGrpSpPr>
      <p:grpSpPr>
        <a:xfrm>
          <a:off x="0" y="0"/>
          <a:ext cx="0" cy="0"/>
          <a:chOff x="0" y="0"/>
          <a:chExt cx="0" cy="0"/>
        </a:xfrm>
      </p:grpSpPr>
      <p:sp>
        <p:nvSpPr>
          <p:cNvPr id="188" name="Google Shape;188;p41"/>
          <p:cNvSpPr txBox="1"/>
          <p:nvPr>
            <p:ph idx="1" type="subTitle"/>
          </p:nvPr>
        </p:nvSpPr>
        <p:spPr>
          <a:xfrm>
            <a:off x="504000" y="225720"/>
            <a:ext cx="9071640" cy="4390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90" name="Shape 190"/>
        <p:cNvGrpSpPr/>
        <p:nvPr/>
      </p:nvGrpSpPr>
      <p:grpSpPr>
        <a:xfrm>
          <a:off x="0" y="0"/>
          <a:ext cx="0" cy="0"/>
          <a:chOff x="0" y="0"/>
          <a:chExt cx="0" cy="0"/>
        </a:xfrm>
      </p:grpSpPr>
      <p:sp>
        <p:nvSpPr>
          <p:cNvPr id="191" name="Google Shape;191;p43"/>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43"/>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5"/>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3" name="Shape 193"/>
        <p:cNvGrpSpPr/>
        <p:nvPr/>
      </p:nvGrpSpPr>
      <p:grpSpPr>
        <a:xfrm>
          <a:off x="0" y="0"/>
          <a:ext cx="0" cy="0"/>
          <a:chOff x="0" y="0"/>
          <a:chExt cx="0" cy="0"/>
        </a:xfrm>
      </p:grpSpPr>
      <p:sp>
        <p:nvSpPr>
          <p:cNvPr id="194" name="Google Shape;194;p44"/>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4"/>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6" name="Shape 196"/>
        <p:cNvGrpSpPr/>
        <p:nvPr/>
      </p:nvGrpSpPr>
      <p:grpSpPr>
        <a:xfrm>
          <a:off x="0" y="0"/>
          <a:ext cx="0" cy="0"/>
          <a:chOff x="0" y="0"/>
          <a:chExt cx="0" cy="0"/>
        </a:xfrm>
      </p:grpSpPr>
      <p:sp>
        <p:nvSpPr>
          <p:cNvPr id="197" name="Google Shape;197;p4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5"/>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9" name="Google Shape;199;p45"/>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0" name="Shape 200"/>
        <p:cNvGrpSpPr/>
        <p:nvPr/>
      </p:nvGrpSpPr>
      <p:grpSpPr>
        <a:xfrm>
          <a:off x="0" y="0"/>
          <a:ext cx="0" cy="0"/>
          <a:chOff x="0" y="0"/>
          <a:chExt cx="0" cy="0"/>
        </a:xfrm>
      </p:grpSpPr>
      <p:sp>
        <p:nvSpPr>
          <p:cNvPr id="201" name="Google Shape;201;p46"/>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2" name="Shape 202"/>
        <p:cNvGrpSpPr/>
        <p:nvPr/>
      </p:nvGrpSpPr>
      <p:grpSpPr>
        <a:xfrm>
          <a:off x="0" y="0"/>
          <a:ext cx="0" cy="0"/>
          <a:chOff x="0" y="0"/>
          <a:chExt cx="0" cy="0"/>
        </a:xfrm>
      </p:grpSpPr>
      <p:sp>
        <p:nvSpPr>
          <p:cNvPr id="203" name="Google Shape;203;p47"/>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47"/>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47"/>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47"/>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7" name="Shape 207"/>
        <p:cNvGrpSpPr/>
        <p:nvPr/>
      </p:nvGrpSpPr>
      <p:grpSpPr>
        <a:xfrm>
          <a:off x="0" y="0"/>
          <a:ext cx="0" cy="0"/>
          <a:chOff x="0" y="0"/>
          <a:chExt cx="0" cy="0"/>
        </a:xfrm>
      </p:grpSpPr>
      <p:sp>
        <p:nvSpPr>
          <p:cNvPr id="208" name="Google Shape;208;p4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8"/>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48"/>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48"/>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2" name="Shape 212"/>
        <p:cNvGrpSpPr/>
        <p:nvPr/>
      </p:nvGrpSpPr>
      <p:grpSpPr>
        <a:xfrm>
          <a:off x="0" y="0"/>
          <a:ext cx="0" cy="0"/>
          <a:chOff x="0" y="0"/>
          <a:chExt cx="0" cy="0"/>
        </a:xfrm>
      </p:grpSpPr>
      <p:sp>
        <p:nvSpPr>
          <p:cNvPr id="213" name="Google Shape;213;p49"/>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49"/>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49"/>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49"/>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7" name="Shape 217"/>
        <p:cNvGrpSpPr/>
        <p:nvPr/>
      </p:nvGrpSpPr>
      <p:grpSpPr>
        <a:xfrm>
          <a:off x="0" y="0"/>
          <a:ext cx="0" cy="0"/>
          <a:chOff x="0" y="0"/>
          <a:chExt cx="0" cy="0"/>
        </a:xfrm>
      </p:grpSpPr>
      <p:sp>
        <p:nvSpPr>
          <p:cNvPr id="218" name="Google Shape;218;p50"/>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50"/>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50"/>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21" name="Shape 221"/>
        <p:cNvGrpSpPr/>
        <p:nvPr/>
      </p:nvGrpSpPr>
      <p:grpSpPr>
        <a:xfrm>
          <a:off x="0" y="0"/>
          <a:ext cx="0" cy="0"/>
          <a:chOff x="0" y="0"/>
          <a:chExt cx="0" cy="0"/>
        </a:xfrm>
      </p:grpSpPr>
      <p:sp>
        <p:nvSpPr>
          <p:cNvPr id="222" name="Google Shape;222;p51"/>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51"/>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51"/>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5" name="Google Shape;225;p51"/>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6" name="Google Shape;226;p51"/>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7" name="Shape 227"/>
        <p:cNvGrpSpPr/>
        <p:nvPr/>
      </p:nvGrpSpPr>
      <p:grpSpPr>
        <a:xfrm>
          <a:off x="0" y="0"/>
          <a:ext cx="0" cy="0"/>
          <a:chOff x="0" y="0"/>
          <a:chExt cx="0" cy="0"/>
        </a:xfrm>
      </p:grpSpPr>
      <p:sp>
        <p:nvSpPr>
          <p:cNvPr id="228" name="Google Shape;228;p5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52"/>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52"/>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3" name="Google Shape;233;p52"/>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4" name="Google Shape;234;p52"/>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3" name="Shape 243"/>
        <p:cNvGrpSpPr/>
        <p:nvPr/>
      </p:nvGrpSpPr>
      <p:grpSpPr>
        <a:xfrm>
          <a:off x="0" y="0"/>
          <a:ext cx="0" cy="0"/>
          <a:chOff x="0" y="0"/>
          <a:chExt cx="0" cy="0"/>
        </a:xfrm>
      </p:grpSpPr>
      <p:sp>
        <p:nvSpPr>
          <p:cNvPr id="244" name="Google Shape;244;p54"/>
          <p:cNvSpPr txBox="1"/>
          <p:nvPr>
            <p:ph idx="1" type="subTitle"/>
          </p:nvPr>
        </p:nvSpPr>
        <p:spPr>
          <a:xfrm>
            <a:off x="504000" y="225720"/>
            <a:ext cx="9071640" cy="4390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5" name="Shape 245"/>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46" name="Shape 246"/>
        <p:cNvGrpSpPr/>
        <p:nvPr/>
      </p:nvGrpSpPr>
      <p:grpSpPr>
        <a:xfrm>
          <a:off x="0" y="0"/>
          <a:ext cx="0" cy="0"/>
          <a:chOff x="0" y="0"/>
          <a:chExt cx="0" cy="0"/>
        </a:xfrm>
      </p:grpSpPr>
      <p:sp>
        <p:nvSpPr>
          <p:cNvPr id="247" name="Google Shape;247;p56"/>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56"/>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49" name="Shape 249"/>
        <p:cNvGrpSpPr/>
        <p:nvPr/>
      </p:nvGrpSpPr>
      <p:grpSpPr>
        <a:xfrm>
          <a:off x="0" y="0"/>
          <a:ext cx="0" cy="0"/>
          <a:chOff x="0" y="0"/>
          <a:chExt cx="0" cy="0"/>
        </a:xfrm>
      </p:grpSpPr>
      <p:sp>
        <p:nvSpPr>
          <p:cNvPr id="250" name="Google Shape;250;p57"/>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7"/>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52" name="Shape 252"/>
        <p:cNvGrpSpPr/>
        <p:nvPr/>
      </p:nvGrpSpPr>
      <p:grpSpPr>
        <a:xfrm>
          <a:off x="0" y="0"/>
          <a:ext cx="0" cy="0"/>
          <a:chOff x="0" y="0"/>
          <a:chExt cx="0" cy="0"/>
        </a:xfrm>
      </p:grpSpPr>
      <p:sp>
        <p:nvSpPr>
          <p:cNvPr id="253" name="Google Shape;253;p5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58"/>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5" name="Google Shape;255;p58"/>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6" name="Shape 256"/>
        <p:cNvGrpSpPr/>
        <p:nvPr/>
      </p:nvGrpSpPr>
      <p:grpSpPr>
        <a:xfrm>
          <a:off x="0" y="0"/>
          <a:ext cx="0" cy="0"/>
          <a:chOff x="0" y="0"/>
          <a:chExt cx="0" cy="0"/>
        </a:xfrm>
      </p:grpSpPr>
      <p:sp>
        <p:nvSpPr>
          <p:cNvPr id="257" name="Google Shape;257;p59"/>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58" name="Shape 258"/>
        <p:cNvGrpSpPr/>
        <p:nvPr/>
      </p:nvGrpSpPr>
      <p:grpSpPr>
        <a:xfrm>
          <a:off x="0" y="0"/>
          <a:ext cx="0" cy="0"/>
          <a:chOff x="0" y="0"/>
          <a:chExt cx="0" cy="0"/>
        </a:xfrm>
      </p:grpSpPr>
      <p:sp>
        <p:nvSpPr>
          <p:cNvPr id="259" name="Google Shape;259;p60"/>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60"/>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1" name="Google Shape;261;p60"/>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2" name="Google Shape;262;p60"/>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63" name="Shape 263"/>
        <p:cNvGrpSpPr/>
        <p:nvPr/>
      </p:nvGrpSpPr>
      <p:grpSpPr>
        <a:xfrm>
          <a:off x="0" y="0"/>
          <a:ext cx="0" cy="0"/>
          <a:chOff x="0" y="0"/>
          <a:chExt cx="0" cy="0"/>
        </a:xfrm>
      </p:grpSpPr>
      <p:sp>
        <p:nvSpPr>
          <p:cNvPr id="264" name="Google Shape;264;p61"/>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61"/>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6" name="Google Shape;266;p61"/>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7" name="Google Shape;267;p61"/>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68" name="Shape 268"/>
        <p:cNvGrpSpPr/>
        <p:nvPr/>
      </p:nvGrpSpPr>
      <p:grpSpPr>
        <a:xfrm>
          <a:off x="0" y="0"/>
          <a:ext cx="0" cy="0"/>
          <a:chOff x="0" y="0"/>
          <a:chExt cx="0" cy="0"/>
        </a:xfrm>
      </p:grpSpPr>
      <p:sp>
        <p:nvSpPr>
          <p:cNvPr id="269" name="Google Shape;269;p62"/>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62"/>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1" name="Google Shape;271;p62"/>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2" name="Google Shape;272;p62"/>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73" name="Shape 273"/>
        <p:cNvGrpSpPr/>
        <p:nvPr/>
      </p:nvGrpSpPr>
      <p:grpSpPr>
        <a:xfrm>
          <a:off x="0" y="0"/>
          <a:ext cx="0" cy="0"/>
          <a:chOff x="0" y="0"/>
          <a:chExt cx="0" cy="0"/>
        </a:xfrm>
      </p:grpSpPr>
      <p:sp>
        <p:nvSpPr>
          <p:cNvPr id="274" name="Google Shape;274;p63"/>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63"/>
          <p:cNvSpPr txBox="1"/>
          <p:nvPr>
            <p:ph idx="1" type="body"/>
          </p:nvPr>
        </p:nvSpPr>
        <p:spPr>
          <a:xfrm>
            <a:off x="504000" y="132660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6" name="Google Shape;276;p63"/>
          <p:cNvSpPr txBox="1"/>
          <p:nvPr>
            <p:ph idx="2"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77" name="Shape 277"/>
        <p:cNvGrpSpPr/>
        <p:nvPr/>
      </p:nvGrpSpPr>
      <p:grpSpPr>
        <a:xfrm>
          <a:off x="0" y="0"/>
          <a:ext cx="0" cy="0"/>
          <a:chOff x="0" y="0"/>
          <a:chExt cx="0" cy="0"/>
        </a:xfrm>
      </p:grpSpPr>
      <p:sp>
        <p:nvSpPr>
          <p:cNvPr id="278" name="Google Shape;278;p64"/>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64"/>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0" name="Google Shape;280;p64"/>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1" name="Google Shape;281;p64"/>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2" name="Google Shape;282;p64"/>
          <p:cNvSpPr txBox="1"/>
          <p:nvPr>
            <p:ph idx="4"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6" name="Shape 36"/>
        <p:cNvGrpSpPr/>
        <p:nvPr/>
      </p:nvGrpSpPr>
      <p:grpSpPr>
        <a:xfrm>
          <a:off x="0" y="0"/>
          <a:ext cx="0" cy="0"/>
          <a:chOff x="0" y="0"/>
          <a:chExt cx="0" cy="0"/>
        </a:xfrm>
      </p:grpSpPr>
      <p:sp>
        <p:nvSpPr>
          <p:cNvPr id="37" name="Google Shape;37;p7"/>
          <p:cNvSpPr txBox="1"/>
          <p:nvPr>
            <p:ph idx="1" type="subTitle"/>
          </p:nvPr>
        </p:nvSpPr>
        <p:spPr>
          <a:xfrm>
            <a:off x="504000" y="225720"/>
            <a:ext cx="9071640" cy="43902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83" name="Shape 283"/>
        <p:cNvGrpSpPr/>
        <p:nvPr/>
      </p:nvGrpSpPr>
      <p:grpSpPr>
        <a:xfrm>
          <a:off x="0" y="0"/>
          <a:ext cx="0" cy="0"/>
          <a:chOff x="0" y="0"/>
          <a:chExt cx="0" cy="0"/>
        </a:xfrm>
      </p:grpSpPr>
      <p:sp>
        <p:nvSpPr>
          <p:cNvPr id="284" name="Google Shape;284;p65"/>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65"/>
          <p:cNvSpPr txBox="1"/>
          <p:nvPr>
            <p:ph idx="1" type="body"/>
          </p:nvPr>
        </p:nvSpPr>
        <p:spPr>
          <a:xfrm>
            <a:off x="5040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6" name="Google Shape;286;p65"/>
          <p:cNvSpPr txBox="1"/>
          <p:nvPr>
            <p:ph idx="2" type="body"/>
          </p:nvPr>
        </p:nvSpPr>
        <p:spPr>
          <a:xfrm>
            <a:off x="357120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65"/>
          <p:cNvSpPr txBox="1"/>
          <p:nvPr>
            <p:ph idx="3" type="body"/>
          </p:nvPr>
        </p:nvSpPr>
        <p:spPr>
          <a:xfrm>
            <a:off x="6638040" y="132660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8" name="Google Shape;288;p65"/>
          <p:cNvSpPr txBox="1"/>
          <p:nvPr>
            <p:ph idx="4" type="body"/>
          </p:nvPr>
        </p:nvSpPr>
        <p:spPr>
          <a:xfrm>
            <a:off x="5040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9" name="Google Shape;289;p65"/>
          <p:cNvSpPr txBox="1"/>
          <p:nvPr>
            <p:ph idx="5" type="body"/>
          </p:nvPr>
        </p:nvSpPr>
        <p:spPr>
          <a:xfrm>
            <a:off x="357120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0" name="Google Shape;290;p65"/>
          <p:cNvSpPr txBox="1"/>
          <p:nvPr>
            <p:ph idx="6" type="body"/>
          </p:nvPr>
        </p:nvSpPr>
        <p:spPr>
          <a:xfrm>
            <a:off x="6638040" y="3044160"/>
            <a:ext cx="292068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8" name="Shape 38"/>
        <p:cNvGrpSpPr/>
        <p:nvPr/>
      </p:nvGrpSpPr>
      <p:grpSpPr>
        <a:xfrm>
          <a:off x="0" y="0"/>
          <a:ext cx="0" cy="0"/>
          <a:chOff x="0" y="0"/>
          <a:chExt cx="0" cy="0"/>
        </a:xfrm>
      </p:grpSpPr>
      <p:sp>
        <p:nvSpPr>
          <p:cNvPr id="39" name="Google Shape;39;p8"/>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8"/>
          <p:cNvSpPr txBox="1"/>
          <p:nvPr>
            <p:ph idx="2" type="body"/>
          </p:nvPr>
        </p:nvSpPr>
        <p:spPr>
          <a:xfrm>
            <a:off x="515268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8"/>
          <p:cNvSpPr txBox="1"/>
          <p:nvPr>
            <p:ph idx="3" type="body"/>
          </p:nvPr>
        </p:nvSpPr>
        <p:spPr>
          <a:xfrm>
            <a:off x="50400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3" name="Shape 43"/>
        <p:cNvGrpSpPr/>
        <p:nvPr/>
      </p:nvGrpSpPr>
      <p:grpSpPr>
        <a:xfrm>
          <a:off x="0" y="0"/>
          <a:ext cx="0" cy="0"/>
          <a:chOff x="0" y="0"/>
          <a:chExt cx="0" cy="0"/>
        </a:xfrm>
      </p:grpSpPr>
      <p:sp>
        <p:nvSpPr>
          <p:cNvPr id="44" name="Google Shape;44;p9"/>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9"/>
          <p:cNvSpPr txBox="1"/>
          <p:nvPr>
            <p:ph idx="1" type="body"/>
          </p:nvPr>
        </p:nvSpPr>
        <p:spPr>
          <a:xfrm>
            <a:off x="504000" y="1326600"/>
            <a:ext cx="4426920" cy="32882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9"/>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9"/>
          <p:cNvSpPr txBox="1"/>
          <p:nvPr>
            <p:ph idx="3" type="body"/>
          </p:nvPr>
        </p:nvSpPr>
        <p:spPr>
          <a:xfrm>
            <a:off x="5152680" y="304416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8" name="Shape 48"/>
        <p:cNvGrpSpPr/>
        <p:nvPr/>
      </p:nvGrpSpPr>
      <p:grpSpPr>
        <a:xfrm>
          <a:off x="0" y="0"/>
          <a:ext cx="0" cy="0"/>
          <a:chOff x="0" y="0"/>
          <a:chExt cx="0" cy="0"/>
        </a:xfrm>
      </p:grpSpPr>
      <p:sp>
        <p:nvSpPr>
          <p:cNvPr id="49" name="Google Shape;49;p10"/>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
          <p:cNvSpPr txBox="1"/>
          <p:nvPr>
            <p:ph idx="1" type="body"/>
          </p:nvPr>
        </p:nvSpPr>
        <p:spPr>
          <a:xfrm>
            <a:off x="50400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2" type="body"/>
          </p:nvPr>
        </p:nvSpPr>
        <p:spPr>
          <a:xfrm>
            <a:off x="5152680" y="1326600"/>
            <a:ext cx="442692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0"/>
          <p:cNvSpPr txBox="1"/>
          <p:nvPr>
            <p:ph idx="3" type="body"/>
          </p:nvPr>
        </p:nvSpPr>
        <p:spPr>
          <a:xfrm>
            <a:off x="504000" y="3044160"/>
            <a:ext cx="9071640" cy="15681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8.xml"/><Relationship Id="rId22" Type="http://schemas.openxmlformats.org/officeDocument/2006/relationships/slideLayout" Target="../slideLayouts/slideLayout10.xml"/><Relationship Id="rId21" Type="http://schemas.openxmlformats.org/officeDocument/2006/relationships/slideLayout" Target="../slideLayouts/slideLayout9.xml"/><Relationship Id="rId24" Type="http://schemas.openxmlformats.org/officeDocument/2006/relationships/slideLayout" Target="../slideLayouts/slideLayout12.xml"/><Relationship Id="rId23" Type="http://schemas.openxmlformats.org/officeDocument/2006/relationships/slideLayout" Target="../slideLayouts/slideLayout11.xml"/><Relationship Id="rId1" Type="http://schemas.openxmlformats.org/officeDocument/2006/relationships/image" Target="../media/image14.png"/><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png"/><Relationship Id="rId25"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6.png"/><Relationship Id="rId11" Type="http://schemas.openxmlformats.org/officeDocument/2006/relationships/image" Target="../media/image3.png"/><Relationship Id="rId10" Type="http://schemas.openxmlformats.org/officeDocument/2006/relationships/image" Target="../media/image5.png"/><Relationship Id="rId13" Type="http://schemas.openxmlformats.org/officeDocument/2006/relationships/slideLayout" Target="../slideLayouts/slideLayout1.xml"/><Relationship Id="rId12" Type="http://schemas.openxmlformats.org/officeDocument/2006/relationships/image" Target="../media/image7.png"/><Relationship Id="rId15" Type="http://schemas.openxmlformats.org/officeDocument/2006/relationships/slideLayout" Target="../slideLayouts/slideLayout3.xml"/><Relationship Id="rId14" Type="http://schemas.openxmlformats.org/officeDocument/2006/relationships/slideLayout" Target="../slideLayouts/slideLayout2.xml"/><Relationship Id="rId17" Type="http://schemas.openxmlformats.org/officeDocument/2006/relationships/slideLayout" Target="../slideLayouts/slideLayout5.xml"/><Relationship Id="rId16" Type="http://schemas.openxmlformats.org/officeDocument/2006/relationships/slideLayout" Target="../slideLayouts/slideLayout4.xml"/><Relationship Id="rId19" Type="http://schemas.openxmlformats.org/officeDocument/2006/relationships/slideLayout" Target="../slideLayouts/slideLayout7.xml"/><Relationship Id="rId1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6.xml"/><Relationship Id="rId1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750960" y="865080"/>
            <a:ext cx="8742960" cy="975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750960" y="2169720"/>
            <a:ext cx="8752680" cy="20451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5165280"/>
            <a:ext cx="234828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5165280"/>
            <a:ext cx="319500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5165280"/>
            <a:ext cx="2348280" cy="39096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
            <a:alphaModFix/>
          </a:blip>
          <a:srcRect b="0" l="0" r="0" t="0"/>
          <a:stretch/>
        </p:blipFill>
        <p:spPr>
          <a:xfrm>
            <a:off x="3957840" y="96120"/>
            <a:ext cx="2260080" cy="758880"/>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7406640" y="12240"/>
            <a:ext cx="2616480" cy="934920"/>
          </a:xfrm>
          <a:prstGeom prst="rect">
            <a:avLst/>
          </a:prstGeom>
          <a:noFill/>
          <a:ln>
            <a:noFill/>
          </a:ln>
        </p:spPr>
      </p:pic>
      <p:pic>
        <p:nvPicPr>
          <p:cNvPr id="13" name="Google Shape;13;p1"/>
          <p:cNvPicPr preferRelativeResize="0"/>
          <p:nvPr/>
        </p:nvPicPr>
        <p:blipFill rotWithShape="1">
          <a:blip r:embed="rId3">
            <a:alphaModFix/>
          </a:blip>
          <a:srcRect b="0" l="0" r="0" t="0"/>
          <a:stretch/>
        </p:blipFill>
        <p:spPr>
          <a:xfrm>
            <a:off x="334800" y="166320"/>
            <a:ext cx="2607840" cy="649440"/>
          </a:xfrm>
          <a:prstGeom prst="rect">
            <a:avLst/>
          </a:prstGeom>
          <a:noFill/>
          <a:ln>
            <a:noFill/>
          </a:ln>
        </p:spPr>
      </p:pic>
      <p:pic>
        <p:nvPicPr>
          <p:cNvPr id="14" name="Google Shape;14;p1"/>
          <p:cNvPicPr preferRelativeResize="0"/>
          <p:nvPr/>
        </p:nvPicPr>
        <p:blipFill rotWithShape="1">
          <a:blip r:embed="rId4">
            <a:alphaModFix/>
          </a:blip>
          <a:srcRect b="0" l="0" r="0" t="0"/>
          <a:stretch/>
        </p:blipFill>
        <p:spPr>
          <a:xfrm>
            <a:off x="3188520" y="3402720"/>
            <a:ext cx="4227840" cy="1167480"/>
          </a:xfrm>
          <a:prstGeom prst="rect">
            <a:avLst/>
          </a:prstGeom>
          <a:noFill/>
          <a:ln>
            <a:noFill/>
          </a:ln>
        </p:spPr>
      </p:pic>
      <p:pic>
        <p:nvPicPr>
          <p:cNvPr id="15" name="Google Shape;15;p1"/>
          <p:cNvPicPr preferRelativeResize="0"/>
          <p:nvPr/>
        </p:nvPicPr>
        <p:blipFill rotWithShape="1">
          <a:blip r:embed="rId5">
            <a:alphaModFix/>
          </a:blip>
          <a:srcRect b="0" l="0" r="0" t="0"/>
          <a:stretch/>
        </p:blipFill>
        <p:spPr>
          <a:xfrm>
            <a:off x="2438280" y="4882320"/>
            <a:ext cx="1021680" cy="313920"/>
          </a:xfrm>
          <a:prstGeom prst="rect">
            <a:avLst/>
          </a:prstGeom>
          <a:noFill/>
          <a:ln>
            <a:noFill/>
          </a:ln>
        </p:spPr>
      </p:pic>
      <p:pic>
        <p:nvPicPr>
          <p:cNvPr id="16" name="Google Shape;16;p1"/>
          <p:cNvPicPr preferRelativeResize="0"/>
          <p:nvPr/>
        </p:nvPicPr>
        <p:blipFill rotWithShape="1">
          <a:blip r:embed="rId6">
            <a:alphaModFix/>
          </a:blip>
          <a:srcRect b="0" l="0" r="0" t="0"/>
          <a:stretch/>
        </p:blipFill>
        <p:spPr>
          <a:xfrm>
            <a:off x="4712760" y="4718880"/>
            <a:ext cx="1155960" cy="459000"/>
          </a:xfrm>
          <a:prstGeom prst="rect">
            <a:avLst/>
          </a:prstGeom>
          <a:noFill/>
          <a:ln>
            <a:noFill/>
          </a:ln>
        </p:spPr>
      </p:pic>
      <p:pic>
        <p:nvPicPr>
          <p:cNvPr id="17" name="Google Shape;17;p1"/>
          <p:cNvPicPr preferRelativeResize="0"/>
          <p:nvPr/>
        </p:nvPicPr>
        <p:blipFill rotWithShape="1">
          <a:blip r:embed="rId7">
            <a:alphaModFix/>
          </a:blip>
          <a:srcRect b="0" l="0" r="0" t="0"/>
          <a:stretch/>
        </p:blipFill>
        <p:spPr>
          <a:xfrm>
            <a:off x="7041960" y="4826880"/>
            <a:ext cx="1272960" cy="410400"/>
          </a:xfrm>
          <a:prstGeom prst="rect">
            <a:avLst/>
          </a:prstGeom>
          <a:noFill/>
          <a:ln>
            <a:noFill/>
          </a:ln>
        </p:spPr>
      </p:pic>
      <p:pic>
        <p:nvPicPr>
          <p:cNvPr id="18" name="Google Shape;18;p1"/>
          <p:cNvPicPr preferRelativeResize="0"/>
          <p:nvPr/>
        </p:nvPicPr>
        <p:blipFill rotWithShape="1">
          <a:blip r:embed="rId8">
            <a:alphaModFix/>
          </a:blip>
          <a:srcRect b="0" l="0" r="0" t="0"/>
          <a:stretch/>
        </p:blipFill>
        <p:spPr>
          <a:xfrm>
            <a:off x="6059160" y="4918320"/>
            <a:ext cx="779400" cy="328320"/>
          </a:xfrm>
          <a:prstGeom prst="rect">
            <a:avLst/>
          </a:prstGeom>
          <a:noFill/>
          <a:ln>
            <a:noFill/>
          </a:ln>
        </p:spPr>
      </p:pic>
      <p:pic>
        <p:nvPicPr>
          <p:cNvPr id="19" name="Google Shape;19;p1"/>
          <p:cNvPicPr preferRelativeResize="0"/>
          <p:nvPr/>
        </p:nvPicPr>
        <p:blipFill rotWithShape="1">
          <a:blip r:embed="rId9">
            <a:alphaModFix/>
          </a:blip>
          <a:srcRect b="0" l="0" r="0" t="0"/>
          <a:stretch/>
        </p:blipFill>
        <p:spPr>
          <a:xfrm>
            <a:off x="3615840" y="4918320"/>
            <a:ext cx="921240" cy="315720"/>
          </a:xfrm>
          <a:prstGeom prst="rect">
            <a:avLst/>
          </a:prstGeom>
          <a:noFill/>
          <a:ln>
            <a:noFill/>
          </a:ln>
        </p:spPr>
      </p:pic>
      <p:pic>
        <p:nvPicPr>
          <p:cNvPr id="20" name="Google Shape;20;p1"/>
          <p:cNvPicPr preferRelativeResize="0"/>
          <p:nvPr/>
        </p:nvPicPr>
        <p:blipFill rotWithShape="1">
          <a:blip r:embed="rId10">
            <a:alphaModFix/>
          </a:blip>
          <a:srcRect b="0" l="0" r="0" t="0"/>
          <a:stretch/>
        </p:blipFill>
        <p:spPr>
          <a:xfrm>
            <a:off x="1568880" y="4918320"/>
            <a:ext cx="755640" cy="327240"/>
          </a:xfrm>
          <a:prstGeom prst="rect">
            <a:avLst/>
          </a:prstGeom>
          <a:noFill/>
          <a:ln>
            <a:noFill/>
          </a:ln>
        </p:spPr>
      </p:pic>
      <p:pic>
        <p:nvPicPr>
          <p:cNvPr id="21" name="Google Shape;21;p1"/>
          <p:cNvPicPr preferRelativeResize="0"/>
          <p:nvPr/>
        </p:nvPicPr>
        <p:blipFill rotWithShape="1">
          <a:blip r:embed="rId11">
            <a:alphaModFix/>
          </a:blip>
          <a:srcRect b="0" l="0" r="0" t="0"/>
          <a:stretch/>
        </p:blipFill>
        <p:spPr>
          <a:xfrm>
            <a:off x="123480" y="4526280"/>
            <a:ext cx="1371240" cy="712440"/>
          </a:xfrm>
          <a:prstGeom prst="rect">
            <a:avLst/>
          </a:prstGeom>
          <a:noFill/>
          <a:ln>
            <a:noFill/>
          </a:ln>
        </p:spPr>
      </p:pic>
      <p:pic>
        <p:nvPicPr>
          <p:cNvPr id="22" name="Google Shape;22;p1"/>
          <p:cNvPicPr preferRelativeResize="0"/>
          <p:nvPr/>
        </p:nvPicPr>
        <p:blipFill rotWithShape="1">
          <a:blip r:embed="rId12">
            <a:alphaModFix/>
          </a:blip>
          <a:srcRect b="0" l="0" r="0" t="0"/>
          <a:stretch/>
        </p:blipFill>
        <p:spPr>
          <a:xfrm>
            <a:off x="8314920" y="4625280"/>
            <a:ext cx="1685160" cy="10994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13"/>
    <p:sldLayoutId id="2147483649"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65760" y="1783080"/>
            <a:ext cx="2696400" cy="946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3" name="Google Shape;73;p14"/>
          <p:cNvSpPr txBox="1"/>
          <p:nvPr>
            <p:ph idx="1" type="body"/>
          </p:nvPr>
        </p:nvSpPr>
        <p:spPr>
          <a:xfrm>
            <a:off x="3931920" y="1028520"/>
            <a:ext cx="5643720" cy="35863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4" name="Google Shape;74;p14"/>
          <p:cNvSpPr txBox="1"/>
          <p:nvPr>
            <p:ph idx="10" type="dt"/>
          </p:nvPr>
        </p:nvSpPr>
        <p:spPr>
          <a:xfrm>
            <a:off x="504000" y="5165280"/>
            <a:ext cx="234828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5" name="Google Shape;75;p14"/>
          <p:cNvSpPr txBox="1"/>
          <p:nvPr>
            <p:ph idx="11" type="ftr"/>
          </p:nvPr>
        </p:nvSpPr>
        <p:spPr>
          <a:xfrm>
            <a:off x="3447360" y="5165280"/>
            <a:ext cx="319500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14"/>
          <p:cNvSpPr txBox="1"/>
          <p:nvPr>
            <p:ph idx="12" type="sldNum"/>
          </p:nvPr>
        </p:nvSpPr>
        <p:spPr>
          <a:xfrm>
            <a:off x="7227360" y="5165280"/>
            <a:ext cx="2348280" cy="39096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14"/>
          <p:cNvCxnSpPr/>
          <p:nvPr/>
        </p:nvCxnSpPr>
        <p:spPr>
          <a:xfrm>
            <a:off x="3762000" y="1126080"/>
            <a:ext cx="0" cy="3429000"/>
          </a:xfrm>
          <a:prstGeom prst="straightConnector1">
            <a:avLst/>
          </a:prstGeom>
          <a:noFill/>
          <a:ln cap="flat" cmpd="sng" w="50750">
            <a:solidFill>
              <a:srgbClr val="00A933"/>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1188720" y="36720"/>
            <a:ext cx="8686800" cy="946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8" name="Google Shape;128;p27"/>
          <p:cNvSpPr txBox="1"/>
          <p:nvPr>
            <p:ph idx="1" type="body"/>
          </p:nvPr>
        </p:nvSpPr>
        <p:spPr>
          <a:xfrm>
            <a:off x="822960" y="1326600"/>
            <a:ext cx="9052560" cy="32882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9" name="Google Shape;129;p27"/>
          <p:cNvSpPr txBox="1"/>
          <p:nvPr>
            <p:ph idx="10" type="dt"/>
          </p:nvPr>
        </p:nvSpPr>
        <p:spPr>
          <a:xfrm>
            <a:off x="504000" y="5165280"/>
            <a:ext cx="234828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0" name="Google Shape;130;p27"/>
          <p:cNvSpPr txBox="1"/>
          <p:nvPr>
            <p:ph idx="11" type="ftr"/>
          </p:nvPr>
        </p:nvSpPr>
        <p:spPr>
          <a:xfrm>
            <a:off x="3447360" y="5165280"/>
            <a:ext cx="319500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1" name="Google Shape;131;p27"/>
          <p:cNvSpPr txBox="1"/>
          <p:nvPr>
            <p:ph idx="12" type="sldNum"/>
          </p:nvPr>
        </p:nvSpPr>
        <p:spPr>
          <a:xfrm>
            <a:off x="7227360" y="5165280"/>
            <a:ext cx="2348280" cy="39096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27"/>
          <p:cNvCxnSpPr/>
          <p:nvPr/>
        </p:nvCxnSpPr>
        <p:spPr>
          <a:xfrm>
            <a:off x="676080" y="1275840"/>
            <a:ext cx="0" cy="3429000"/>
          </a:xfrm>
          <a:prstGeom prst="straightConnector1">
            <a:avLst/>
          </a:prstGeom>
          <a:noFill/>
          <a:ln cap="flat" cmpd="sng" w="50750">
            <a:solidFill>
              <a:srgbClr val="00A933"/>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621000" y="15084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3" name="Google Shape;183;p40"/>
          <p:cNvSpPr txBox="1"/>
          <p:nvPr>
            <p:ph idx="1" type="body"/>
          </p:nvPr>
        </p:nvSpPr>
        <p:spPr>
          <a:xfrm>
            <a:off x="504000" y="1326240"/>
            <a:ext cx="9071640" cy="32882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4" name="Google Shape;184;p40"/>
          <p:cNvSpPr txBox="1"/>
          <p:nvPr>
            <p:ph idx="10" type="dt"/>
          </p:nvPr>
        </p:nvSpPr>
        <p:spPr>
          <a:xfrm>
            <a:off x="504000" y="5164920"/>
            <a:ext cx="234828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5" name="Google Shape;185;p40"/>
          <p:cNvSpPr txBox="1"/>
          <p:nvPr>
            <p:ph idx="11" type="ftr"/>
          </p:nvPr>
        </p:nvSpPr>
        <p:spPr>
          <a:xfrm>
            <a:off x="3447360" y="5164920"/>
            <a:ext cx="319500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6" name="Google Shape;186;p40"/>
          <p:cNvSpPr txBox="1"/>
          <p:nvPr>
            <p:ph idx="12" type="sldNum"/>
          </p:nvPr>
        </p:nvSpPr>
        <p:spPr>
          <a:xfrm>
            <a:off x="7227360" y="5164920"/>
            <a:ext cx="2348280" cy="390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1400" strike="noStrike">
                <a:latin typeface="Zilla Slab"/>
                <a:ea typeface="Zilla Slab"/>
                <a:cs typeface="Zilla Slab"/>
                <a:sym typeface="Zilla Slab"/>
              </a:defRPr>
            </a:lvl1pPr>
            <a:lvl2pPr indent="0" lvl="1" marL="0" marR="0" rtl="0" algn="r">
              <a:spcBef>
                <a:spcPts val="0"/>
              </a:spcBef>
              <a:buNone/>
              <a:defRPr b="0" sz="1400" strike="noStrike">
                <a:latin typeface="Zilla Slab"/>
                <a:ea typeface="Zilla Slab"/>
                <a:cs typeface="Zilla Slab"/>
                <a:sym typeface="Zilla Slab"/>
              </a:defRPr>
            </a:lvl2pPr>
            <a:lvl3pPr indent="0" lvl="2" marL="0" marR="0" rtl="0" algn="r">
              <a:spcBef>
                <a:spcPts val="0"/>
              </a:spcBef>
              <a:buNone/>
              <a:defRPr b="0" sz="1400" strike="noStrike">
                <a:latin typeface="Zilla Slab"/>
                <a:ea typeface="Zilla Slab"/>
                <a:cs typeface="Zilla Slab"/>
                <a:sym typeface="Zilla Slab"/>
              </a:defRPr>
            </a:lvl3pPr>
            <a:lvl4pPr indent="0" lvl="3" marL="0" marR="0" rtl="0" algn="r">
              <a:spcBef>
                <a:spcPts val="0"/>
              </a:spcBef>
              <a:buNone/>
              <a:defRPr b="0" sz="1400" strike="noStrike">
                <a:latin typeface="Zilla Slab"/>
                <a:ea typeface="Zilla Slab"/>
                <a:cs typeface="Zilla Slab"/>
                <a:sym typeface="Zilla Slab"/>
              </a:defRPr>
            </a:lvl4pPr>
            <a:lvl5pPr indent="0" lvl="4" marL="0" marR="0" rtl="0" algn="r">
              <a:spcBef>
                <a:spcPts val="0"/>
              </a:spcBef>
              <a:buNone/>
              <a:defRPr b="0" sz="1400" strike="noStrike">
                <a:latin typeface="Zilla Slab"/>
                <a:ea typeface="Zilla Slab"/>
                <a:cs typeface="Zilla Slab"/>
                <a:sym typeface="Zilla Slab"/>
              </a:defRPr>
            </a:lvl5pPr>
            <a:lvl6pPr indent="0" lvl="5" marL="0" marR="0" rtl="0" algn="r">
              <a:spcBef>
                <a:spcPts val="0"/>
              </a:spcBef>
              <a:buNone/>
              <a:defRPr b="0" sz="1400" strike="noStrike">
                <a:latin typeface="Zilla Slab"/>
                <a:ea typeface="Zilla Slab"/>
                <a:cs typeface="Zilla Slab"/>
                <a:sym typeface="Zilla Slab"/>
              </a:defRPr>
            </a:lvl6pPr>
            <a:lvl7pPr indent="0" lvl="6" marL="0" marR="0" rtl="0" algn="r">
              <a:spcBef>
                <a:spcPts val="0"/>
              </a:spcBef>
              <a:buNone/>
              <a:defRPr b="0" sz="1400" strike="noStrike">
                <a:latin typeface="Zilla Slab"/>
                <a:ea typeface="Zilla Slab"/>
                <a:cs typeface="Zilla Slab"/>
                <a:sym typeface="Zilla Slab"/>
              </a:defRPr>
            </a:lvl7pPr>
            <a:lvl8pPr indent="0" lvl="7" marL="0" marR="0" rtl="0" algn="r">
              <a:spcBef>
                <a:spcPts val="0"/>
              </a:spcBef>
              <a:buNone/>
              <a:defRPr b="0" sz="1400" strike="noStrike">
                <a:latin typeface="Zilla Slab"/>
                <a:ea typeface="Zilla Slab"/>
                <a:cs typeface="Zilla Slab"/>
                <a:sym typeface="Zilla Slab"/>
              </a:defRPr>
            </a:lvl8pPr>
            <a:lvl9pPr indent="0" lvl="8" marL="0" marR="0" rtl="0" algn="r">
              <a:spcBef>
                <a:spcPts val="0"/>
              </a:spcBef>
              <a:buNone/>
              <a:defRPr b="0" sz="1400" strike="noStrike">
                <a:latin typeface="Zilla Slab"/>
                <a:ea typeface="Zilla Slab"/>
                <a:cs typeface="Zilla Slab"/>
                <a:sym typeface="Zilla Slab"/>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3"/>
          <p:cNvSpPr txBox="1"/>
          <p:nvPr>
            <p:ph type="title"/>
          </p:nvPr>
        </p:nvSpPr>
        <p:spPr>
          <a:xfrm>
            <a:off x="504000" y="225720"/>
            <a:ext cx="9071640" cy="946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7" name="Google Shape;237;p53"/>
          <p:cNvSpPr txBox="1"/>
          <p:nvPr>
            <p:ph idx="1" type="body"/>
          </p:nvPr>
        </p:nvSpPr>
        <p:spPr>
          <a:xfrm>
            <a:off x="504000" y="1326600"/>
            <a:ext cx="9071640" cy="32882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8" name="Google Shape;238;p53"/>
          <p:cNvSpPr txBox="1"/>
          <p:nvPr>
            <p:ph idx="10" type="dt"/>
          </p:nvPr>
        </p:nvSpPr>
        <p:spPr>
          <a:xfrm>
            <a:off x="504000" y="5165280"/>
            <a:ext cx="234828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9" name="Google Shape;239;p53"/>
          <p:cNvSpPr txBox="1"/>
          <p:nvPr>
            <p:ph idx="11" type="ftr"/>
          </p:nvPr>
        </p:nvSpPr>
        <p:spPr>
          <a:xfrm>
            <a:off x="3447360" y="5165280"/>
            <a:ext cx="3195000" cy="390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40" name="Google Shape;240;p53"/>
          <p:cNvSpPr txBox="1"/>
          <p:nvPr>
            <p:ph idx="12" type="sldNum"/>
          </p:nvPr>
        </p:nvSpPr>
        <p:spPr>
          <a:xfrm>
            <a:off x="7227360" y="5165280"/>
            <a:ext cx="2348280" cy="39096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1400" strike="noStrike">
                <a:latin typeface="Times New Roman"/>
                <a:ea typeface="Times New Roman"/>
                <a:cs typeface="Times New Roman"/>
                <a:sym typeface="Times New Roman"/>
              </a:defRPr>
            </a:lvl1pPr>
            <a:lvl2pPr indent="0" lvl="1" marL="0" marR="0" rtl="0" algn="r">
              <a:spcBef>
                <a:spcPts val="0"/>
              </a:spcBef>
              <a:buNone/>
              <a:defRPr b="0" sz="1400" strike="noStrike">
                <a:latin typeface="Times New Roman"/>
                <a:ea typeface="Times New Roman"/>
                <a:cs typeface="Times New Roman"/>
                <a:sym typeface="Times New Roman"/>
              </a:defRPr>
            </a:lvl2pPr>
            <a:lvl3pPr indent="0" lvl="2" marL="0" marR="0" rtl="0" algn="r">
              <a:spcBef>
                <a:spcPts val="0"/>
              </a:spcBef>
              <a:buNone/>
              <a:defRPr b="0" sz="1400" strike="noStrike">
                <a:latin typeface="Times New Roman"/>
                <a:ea typeface="Times New Roman"/>
                <a:cs typeface="Times New Roman"/>
                <a:sym typeface="Times New Roman"/>
              </a:defRPr>
            </a:lvl3pPr>
            <a:lvl4pPr indent="0" lvl="3" marL="0" marR="0" rtl="0" algn="r">
              <a:spcBef>
                <a:spcPts val="0"/>
              </a:spcBef>
              <a:buNone/>
              <a:defRPr b="0" sz="1400" strike="noStrike">
                <a:latin typeface="Times New Roman"/>
                <a:ea typeface="Times New Roman"/>
                <a:cs typeface="Times New Roman"/>
                <a:sym typeface="Times New Roman"/>
              </a:defRPr>
            </a:lvl4pPr>
            <a:lvl5pPr indent="0" lvl="4" marL="0" marR="0" rtl="0" algn="r">
              <a:spcBef>
                <a:spcPts val="0"/>
              </a:spcBef>
              <a:buNone/>
              <a:defRPr b="0" sz="1400" strike="noStrike">
                <a:latin typeface="Times New Roman"/>
                <a:ea typeface="Times New Roman"/>
                <a:cs typeface="Times New Roman"/>
                <a:sym typeface="Times New Roman"/>
              </a:defRPr>
            </a:lvl5pPr>
            <a:lvl6pPr indent="0" lvl="5" marL="0" marR="0" rtl="0" algn="r">
              <a:spcBef>
                <a:spcPts val="0"/>
              </a:spcBef>
              <a:buNone/>
              <a:defRPr b="0" sz="1400" strike="noStrike">
                <a:latin typeface="Times New Roman"/>
                <a:ea typeface="Times New Roman"/>
                <a:cs typeface="Times New Roman"/>
                <a:sym typeface="Times New Roman"/>
              </a:defRPr>
            </a:lvl6pPr>
            <a:lvl7pPr indent="0" lvl="6" marL="0" marR="0" rtl="0" algn="r">
              <a:spcBef>
                <a:spcPts val="0"/>
              </a:spcBef>
              <a:buNone/>
              <a:defRPr b="0" sz="1400" strike="noStrike">
                <a:latin typeface="Times New Roman"/>
                <a:ea typeface="Times New Roman"/>
                <a:cs typeface="Times New Roman"/>
                <a:sym typeface="Times New Roman"/>
              </a:defRPr>
            </a:lvl7pPr>
            <a:lvl8pPr indent="0" lvl="7" marL="0" marR="0" rtl="0" algn="r">
              <a:spcBef>
                <a:spcPts val="0"/>
              </a:spcBef>
              <a:buNone/>
              <a:defRPr b="0" sz="1400" strike="noStrike">
                <a:latin typeface="Times New Roman"/>
                <a:ea typeface="Times New Roman"/>
                <a:cs typeface="Times New Roman"/>
                <a:sym typeface="Times New Roman"/>
              </a:defRPr>
            </a:lvl8pPr>
            <a:lvl9pPr indent="0" lvl="8" marL="0" marR="0" rtl="0" algn="r">
              <a:spcBef>
                <a:spcPts val="0"/>
              </a:spcBef>
              <a:buNone/>
              <a:defRPr b="0" sz="1400"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pic>
        <p:nvPicPr>
          <p:cNvPr id="241" name="Google Shape;241;p53"/>
          <p:cNvPicPr preferRelativeResize="0"/>
          <p:nvPr/>
        </p:nvPicPr>
        <p:blipFill rotWithShape="1">
          <a:blip r:embed="rId1">
            <a:alphaModFix/>
          </a:blip>
          <a:srcRect b="0" l="0" r="0" t="0"/>
          <a:stretch/>
        </p:blipFill>
        <p:spPr>
          <a:xfrm>
            <a:off x="1629360" y="4728600"/>
            <a:ext cx="1349640" cy="358200"/>
          </a:xfrm>
          <a:prstGeom prst="rect">
            <a:avLst/>
          </a:prstGeom>
          <a:noFill/>
          <a:ln>
            <a:noFill/>
          </a:ln>
        </p:spPr>
      </p:pic>
      <p:sp>
        <p:nvSpPr>
          <p:cNvPr id="242" name="Google Shape;242;p53"/>
          <p:cNvSpPr txBox="1"/>
          <p:nvPr/>
        </p:nvSpPr>
        <p:spPr>
          <a:xfrm>
            <a:off x="3108960" y="4704840"/>
            <a:ext cx="6492240" cy="627480"/>
          </a:xfrm>
          <a:prstGeom prst="rect">
            <a:avLst/>
          </a:prstGeom>
          <a:noFill/>
          <a:ln>
            <a:noFill/>
          </a:ln>
        </p:spPr>
        <p:txBody>
          <a:bodyPr anchorCtr="0" anchor="t" bIns="45000" lIns="90000" spcFirstLastPara="1" rIns="90000" wrap="square" tIns="45000">
            <a:noAutofit/>
          </a:bodyPr>
          <a:lstStyle/>
          <a:p>
            <a:pPr indent="0" lvl="0" marL="0" marR="0" rtl="0" algn="just">
              <a:spcBef>
                <a:spcPts val="0"/>
              </a:spcBef>
              <a:spcAft>
                <a:spcPts val="0"/>
              </a:spcAft>
              <a:buNone/>
            </a:pPr>
            <a:r>
              <a:rPr b="0" lang="en-US" sz="900" strike="noStrike">
                <a:latin typeface="Zilla Slab"/>
                <a:ea typeface="Zilla Slab"/>
                <a:cs typeface="Zilla Slab"/>
                <a:sym typeface="Zilla Slab"/>
              </a:rPr>
              <a:t>All text and image content in this document is licensed under the Creative Commons Attribution-Share Alike 4.0 License (unless otherwise specified). “LibreOffice” and “The Document Foundation” are registered trademarks. Their respective logos and icons are subject to international copyright laws. The use of these thereof is subject to trademark policy.</a:t>
            </a:r>
            <a:endParaRPr b="0" sz="900" strike="noStrike">
              <a:solidFill>
                <a:srgbClr val="FFFFFF"/>
              </a:solidFill>
              <a:latin typeface="Zilla Slab"/>
              <a:ea typeface="Zilla Slab"/>
              <a:cs typeface="Zilla Slab"/>
              <a:sym typeface="Zilla Slab"/>
            </a:endParaRPr>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hyperlink" Target="https://www.hjdskes.nl/" TargetMode="External"/><Relationship Id="rId4" Type="http://schemas.openxmlformats.org/officeDocument/2006/relationships/hyperlink" Target="https://twitter.com/hjdskes" TargetMode="External"/><Relationship Id="rId5" Type="http://schemas.openxmlformats.org/officeDocument/2006/relationships/hyperlink" Target="mailto:dev@hjdskes.n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jp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hyperlink" Target="https://www.hjdskes.nl/"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6"/>
          <p:cNvSpPr txBox="1"/>
          <p:nvPr/>
        </p:nvSpPr>
        <p:spPr>
          <a:xfrm>
            <a:off x="2424240" y="1638360"/>
            <a:ext cx="5303520" cy="97884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800"/>
              </a:spcBef>
              <a:spcAft>
                <a:spcPts val="400"/>
              </a:spcAft>
              <a:buClr>
                <a:schemeClr val="dk1"/>
              </a:buClr>
              <a:buSzPts val="1100"/>
              <a:buFont typeface="Arial"/>
              <a:buNone/>
            </a:pPr>
            <a:r>
              <a:rPr b="1" lang="en-US" sz="3200">
                <a:solidFill>
                  <a:schemeClr val="dk1"/>
                </a:solidFill>
                <a:latin typeface="Zilla Slab"/>
                <a:ea typeface="Zilla Slab"/>
                <a:cs typeface="Zilla Slab"/>
                <a:sym typeface="Zilla Slab"/>
              </a:rPr>
              <a:t>Breaking open the Cage: the story behind your favorite (and </a:t>
            </a:r>
            <a:r>
              <a:rPr b="1" i="1" lang="en-US" sz="3200">
                <a:solidFill>
                  <a:schemeClr val="dk1"/>
                </a:solidFill>
                <a:latin typeface="Zilla Slab"/>
                <a:ea typeface="Zilla Slab"/>
                <a:cs typeface="Zilla Slab"/>
                <a:sym typeface="Zilla Slab"/>
              </a:rPr>
              <a:t>only</a:t>
            </a:r>
            <a:r>
              <a:rPr b="1" lang="en-US" sz="3200">
                <a:solidFill>
                  <a:schemeClr val="dk1"/>
                </a:solidFill>
                <a:latin typeface="Zilla Slab"/>
                <a:ea typeface="Zilla Slab"/>
                <a:cs typeface="Zilla Slab"/>
                <a:sym typeface="Zilla Slab"/>
              </a:rPr>
              <a:t>) Wayland kiosk</a:t>
            </a:r>
            <a:endParaRPr b="1" i="0" sz="3300" u="none" cap="none" strike="noStrike">
              <a:latin typeface="Zilla Slab"/>
              <a:ea typeface="Zilla Slab"/>
              <a:cs typeface="Zilla Slab"/>
              <a:sym typeface="Zilla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5"/>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Cage’s future</a:t>
            </a:r>
            <a:endParaRPr b="1" sz="3300" strike="noStrike">
              <a:latin typeface="Zilla Slab"/>
              <a:ea typeface="Zilla Slab"/>
              <a:cs typeface="Zilla Slab"/>
              <a:sym typeface="Zilla Slab"/>
            </a:endParaRPr>
          </a:p>
        </p:txBody>
      </p:sp>
      <p:sp>
        <p:nvSpPr>
          <p:cNvPr id="354" name="Google Shape;354;p75"/>
          <p:cNvSpPr txBox="1"/>
          <p:nvPr/>
        </p:nvSpPr>
        <p:spPr>
          <a:xfrm>
            <a:off x="822950" y="1326600"/>
            <a:ext cx="9052500" cy="332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2400">
                <a:latin typeface="Zilla Slab"/>
                <a:ea typeface="Zilla Slab"/>
                <a:cs typeface="Zilla Slab"/>
                <a:sym typeface="Zilla Slab"/>
              </a:rPr>
              <a:t>Different use-cases are the same, but different</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One-size-fits-all compositor, but stick to kiosk-style roots</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A set of plug and play abstractions, composed into “strategies”</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Cage on phones!</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Want to help? Reach out!</a:t>
            </a:r>
            <a:endParaRPr sz="2400">
              <a:latin typeface="Zilla Slab"/>
              <a:ea typeface="Zilla Slab"/>
              <a:cs typeface="Zilla Slab"/>
              <a:sym typeface="Zilla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6"/>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Philosophy behind Cage</a:t>
            </a:r>
            <a:endParaRPr b="1" sz="3300" strike="noStrike">
              <a:latin typeface="Zilla Slab"/>
              <a:ea typeface="Zilla Slab"/>
              <a:cs typeface="Zilla Slab"/>
              <a:sym typeface="Zilla Slab"/>
            </a:endParaRPr>
          </a:p>
        </p:txBody>
      </p:sp>
      <p:sp>
        <p:nvSpPr>
          <p:cNvPr id="360" name="Google Shape;360;p76"/>
          <p:cNvSpPr txBox="1"/>
          <p:nvPr/>
        </p:nvSpPr>
        <p:spPr>
          <a:xfrm>
            <a:off x="822950" y="1326600"/>
            <a:ext cx="9052500" cy="332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2400">
                <a:latin typeface="Zilla Slab"/>
                <a:ea typeface="Zilla Slab"/>
                <a:cs typeface="Zilla Slab"/>
                <a:sym typeface="Zilla Slab"/>
              </a:rPr>
              <a:t>I’m not a graphics engineer…</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 yet I managed to create this awesome compositor!</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Can I inspire </a:t>
            </a:r>
            <a:r>
              <a:rPr i="1" lang="en-US" sz="2400">
                <a:latin typeface="Zilla Slab"/>
                <a:ea typeface="Zilla Slab"/>
                <a:cs typeface="Zilla Slab"/>
                <a:sym typeface="Zilla Slab"/>
              </a:rPr>
              <a:t>you</a:t>
            </a:r>
            <a:r>
              <a:rPr lang="en-US" sz="2400">
                <a:latin typeface="Zilla Slab"/>
                <a:ea typeface="Zilla Slab"/>
                <a:cs typeface="Zilla Slab"/>
                <a:sym typeface="Zilla Slab"/>
              </a:rPr>
              <a:t> to do the same?</a:t>
            </a:r>
            <a:endParaRPr sz="2400">
              <a:latin typeface="Zilla Slab"/>
              <a:ea typeface="Zilla Slab"/>
              <a:cs typeface="Zilla Slab"/>
              <a:sym typeface="Zilla Slab"/>
            </a:endParaRPr>
          </a:p>
          <a:p>
            <a:pPr indent="0" lvl="0" marL="0" rtl="0" algn="l">
              <a:spcBef>
                <a:spcPts val="0"/>
              </a:spcBef>
              <a:spcAft>
                <a:spcPts val="0"/>
              </a:spcAft>
              <a:buNone/>
            </a:pPr>
            <a:r>
              <a:t/>
            </a:r>
            <a:endParaRPr sz="2400">
              <a:latin typeface="Zilla Slab"/>
              <a:ea typeface="Zilla Slab"/>
              <a:cs typeface="Zilla Slab"/>
              <a:sym typeface="Zilla Slab"/>
            </a:endParaRPr>
          </a:p>
          <a:p>
            <a:pPr indent="0" lvl="0" marL="0" rtl="0" algn="l">
              <a:spcBef>
                <a:spcPts val="0"/>
              </a:spcBef>
              <a:spcAft>
                <a:spcPts val="0"/>
              </a:spcAft>
              <a:buNone/>
            </a:pPr>
            <a:r>
              <a:rPr lang="en-US" sz="2400">
                <a:latin typeface="Zilla Slab"/>
                <a:ea typeface="Zilla Slab"/>
                <a:cs typeface="Zilla Slab"/>
                <a:sym typeface="Zilla Slab"/>
              </a:rPr>
              <a:t>Or </a:t>
            </a:r>
            <a:r>
              <a:rPr i="1" lang="en-US" sz="2400">
                <a:latin typeface="Zilla Slab"/>
                <a:ea typeface="Zilla Slab"/>
                <a:cs typeface="Zilla Slab"/>
                <a:sym typeface="Zilla Slab"/>
              </a:rPr>
              <a:t>join me</a:t>
            </a:r>
            <a:r>
              <a:rPr lang="en-US" sz="2400">
                <a:latin typeface="Zilla Slab"/>
                <a:ea typeface="Zilla Slab"/>
                <a:cs typeface="Zilla Slab"/>
                <a:sym typeface="Zilla Slab"/>
              </a:rPr>
              <a:t>! Willing to mentor!</a:t>
            </a:r>
            <a:endParaRPr sz="2400">
              <a:latin typeface="Zilla Slab"/>
              <a:ea typeface="Zilla Slab"/>
              <a:cs typeface="Zilla Slab"/>
              <a:sym typeface="Zill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77"/>
          <p:cNvSpPr txBox="1"/>
          <p:nvPr/>
        </p:nvSpPr>
        <p:spPr>
          <a:xfrm>
            <a:off x="640925" y="641428"/>
            <a:ext cx="9071700" cy="438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u="sng">
                <a:solidFill>
                  <a:srgbClr val="00A489"/>
                </a:solidFill>
                <a:latin typeface="Zilla Slab"/>
                <a:ea typeface="Zilla Slab"/>
                <a:cs typeface="Zilla Slab"/>
                <a:sym typeface="Zilla Slab"/>
                <a:hlinkClick r:id="rId3">
                  <a:extLst>
                    <a:ext uri="{A12FA001-AC4F-418D-AE19-62706E023703}">
                      <ahyp:hlinkClr val="tx"/>
                    </a:ext>
                  </a:extLst>
                </a:hlinkClick>
              </a:rPr>
              <a:t>https://www.hjdskes.nl/</a:t>
            </a:r>
            <a:endParaRPr sz="3200">
              <a:solidFill>
                <a:srgbClr val="00A489"/>
              </a:solidFill>
              <a:latin typeface="Zilla Slab"/>
              <a:ea typeface="Zilla Slab"/>
              <a:cs typeface="Zilla Slab"/>
              <a:sym typeface="Zilla Slab"/>
            </a:endParaRPr>
          </a:p>
          <a:p>
            <a:pPr indent="0" lvl="0" marL="0" marR="0" rtl="0" algn="ctr">
              <a:spcBef>
                <a:spcPts val="0"/>
              </a:spcBef>
              <a:spcAft>
                <a:spcPts val="0"/>
              </a:spcAft>
              <a:buNone/>
            </a:pPr>
            <a:r>
              <a:t/>
            </a:r>
            <a:endParaRPr sz="3200">
              <a:solidFill>
                <a:srgbClr val="00A489"/>
              </a:solidFill>
              <a:latin typeface="Zilla Slab"/>
              <a:ea typeface="Zilla Slab"/>
              <a:cs typeface="Zilla Slab"/>
              <a:sym typeface="Zilla Slab"/>
            </a:endParaRPr>
          </a:p>
          <a:p>
            <a:pPr indent="0" lvl="0" marL="0" marR="0" rtl="0" algn="ctr">
              <a:spcBef>
                <a:spcPts val="0"/>
              </a:spcBef>
              <a:spcAft>
                <a:spcPts val="0"/>
              </a:spcAft>
              <a:buNone/>
            </a:pPr>
            <a:r>
              <a:rPr lang="en-US" sz="3200" u="sng">
                <a:solidFill>
                  <a:srgbClr val="00A489"/>
                </a:solidFill>
                <a:latin typeface="Zilla Slab"/>
                <a:ea typeface="Zilla Slab"/>
                <a:cs typeface="Zilla Slab"/>
                <a:sym typeface="Zilla Slab"/>
                <a:hlinkClick r:id="rId4">
                  <a:extLst>
                    <a:ext uri="{A12FA001-AC4F-418D-AE19-62706E023703}">
                      <ahyp:hlinkClr val="tx"/>
                    </a:ext>
                  </a:extLst>
                </a:hlinkClick>
              </a:rPr>
              <a:t>https://twitter.com/hjdskes</a:t>
            </a:r>
            <a:endParaRPr sz="3200">
              <a:solidFill>
                <a:srgbClr val="00A489"/>
              </a:solidFill>
              <a:latin typeface="Zilla Slab"/>
              <a:ea typeface="Zilla Slab"/>
              <a:cs typeface="Zilla Slab"/>
              <a:sym typeface="Zilla Slab"/>
            </a:endParaRPr>
          </a:p>
          <a:p>
            <a:pPr indent="0" lvl="0" marL="0" marR="0" rtl="0" algn="ctr">
              <a:spcBef>
                <a:spcPts val="0"/>
              </a:spcBef>
              <a:spcAft>
                <a:spcPts val="0"/>
              </a:spcAft>
              <a:buNone/>
            </a:pPr>
            <a:r>
              <a:t/>
            </a:r>
            <a:endParaRPr sz="3200">
              <a:solidFill>
                <a:srgbClr val="00A489"/>
              </a:solidFill>
              <a:latin typeface="Zilla Slab"/>
              <a:ea typeface="Zilla Slab"/>
              <a:cs typeface="Zilla Slab"/>
              <a:sym typeface="Zilla Slab"/>
            </a:endParaRPr>
          </a:p>
          <a:p>
            <a:pPr indent="0" lvl="0" marL="0" marR="0" rtl="0" algn="ctr">
              <a:spcBef>
                <a:spcPts val="0"/>
              </a:spcBef>
              <a:spcAft>
                <a:spcPts val="0"/>
              </a:spcAft>
              <a:buNone/>
            </a:pPr>
            <a:r>
              <a:rPr lang="en-US" sz="3200" u="sng">
                <a:solidFill>
                  <a:srgbClr val="00A489"/>
                </a:solidFill>
                <a:latin typeface="Zilla Slab"/>
                <a:ea typeface="Zilla Slab"/>
                <a:cs typeface="Zilla Slab"/>
                <a:sym typeface="Zilla Slab"/>
                <a:hlinkClick r:id="rId5">
                  <a:extLst>
                    <a:ext uri="{A12FA001-AC4F-418D-AE19-62706E023703}">
                      <ahyp:hlinkClr val="tx"/>
                    </a:ext>
                  </a:extLst>
                </a:hlinkClick>
              </a:rPr>
              <a:t>dev@hjdskes.nl</a:t>
            </a:r>
            <a:endParaRPr sz="3200">
              <a:solidFill>
                <a:srgbClr val="00A489"/>
              </a:solidFill>
              <a:latin typeface="Zilla Slab"/>
              <a:ea typeface="Zilla Slab"/>
              <a:cs typeface="Zilla Slab"/>
              <a:sym typeface="Zilla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78"/>
          <p:cNvPicPr preferRelativeResize="0"/>
          <p:nvPr/>
        </p:nvPicPr>
        <p:blipFill rotWithShape="1">
          <a:blip r:embed="rId3">
            <a:alphaModFix/>
          </a:blip>
          <a:srcRect b="0" l="0" r="0" t="0"/>
          <a:stretch/>
        </p:blipFill>
        <p:spPr>
          <a:xfrm>
            <a:off x="4115520" y="90360"/>
            <a:ext cx="1824840" cy="549720"/>
          </a:xfrm>
          <a:prstGeom prst="rect">
            <a:avLst/>
          </a:prstGeom>
          <a:noFill/>
          <a:ln>
            <a:noFill/>
          </a:ln>
        </p:spPr>
      </p:pic>
      <p:grpSp>
        <p:nvGrpSpPr>
          <p:cNvPr id="371" name="Google Shape;371;p78"/>
          <p:cNvGrpSpPr/>
          <p:nvPr/>
        </p:nvGrpSpPr>
        <p:grpSpPr>
          <a:xfrm>
            <a:off x="3401640" y="1118160"/>
            <a:ext cx="3273480" cy="2202480"/>
            <a:chOff x="3401640" y="1118160"/>
            <a:chExt cx="3273480" cy="2202480"/>
          </a:xfrm>
        </p:grpSpPr>
        <p:sp>
          <p:nvSpPr>
            <p:cNvPr id="372" name="Google Shape;372;p78"/>
            <p:cNvSpPr/>
            <p:nvPr/>
          </p:nvSpPr>
          <p:spPr>
            <a:xfrm>
              <a:off x="3401640" y="1118160"/>
              <a:ext cx="3273480" cy="2202480"/>
            </a:xfrm>
            <a:custGeom>
              <a:rect b="b" l="l" r="r" t="t"/>
              <a:pathLst>
                <a:path extrusionOk="0" h="6118" w="9093">
                  <a:moveTo>
                    <a:pt x="6819" y="133"/>
                  </a:moveTo>
                  <a:cubicBezTo>
                    <a:pt x="7129" y="265"/>
                    <a:pt x="9092" y="2794"/>
                    <a:pt x="9092" y="3058"/>
                  </a:cubicBezTo>
                  <a:cubicBezTo>
                    <a:pt x="9092" y="3323"/>
                    <a:pt x="7129" y="5851"/>
                    <a:pt x="6819" y="5984"/>
                  </a:cubicBezTo>
                  <a:cubicBezTo>
                    <a:pt x="6510" y="6117"/>
                    <a:pt x="2582" y="6117"/>
                    <a:pt x="2273" y="5984"/>
                  </a:cubicBezTo>
                  <a:cubicBezTo>
                    <a:pt x="1964" y="5851"/>
                    <a:pt x="0" y="3323"/>
                    <a:pt x="0" y="3058"/>
                  </a:cubicBezTo>
                  <a:cubicBezTo>
                    <a:pt x="0" y="2794"/>
                    <a:pt x="1964" y="265"/>
                    <a:pt x="2273" y="133"/>
                  </a:cubicBezTo>
                  <a:cubicBezTo>
                    <a:pt x="2582" y="0"/>
                    <a:pt x="6510" y="0"/>
                    <a:pt x="6819" y="133"/>
                  </a:cubicBezTo>
                </a:path>
              </a:pathLst>
            </a:custGeom>
            <a:noFill/>
            <a:ln cap="flat" cmpd="sng" w="253800">
              <a:solidFill>
                <a:srgbClr val="00A48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8"/>
            <p:cNvSpPr/>
            <p:nvPr/>
          </p:nvSpPr>
          <p:spPr>
            <a:xfrm>
              <a:off x="3401640" y="1118160"/>
              <a:ext cx="3273480" cy="2202480"/>
            </a:xfrm>
            <a:custGeom>
              <a:rect b="b" l="l" r="r" t="t"/>
              <a:pathLst>
                <a:path extrusionOk="0" h="6118" w="9093">
                  <a:moveTo>
                    <a:pt x="6819" y="133"/>
                  </a:moveTo>
                  <a:cubicBezTo>
                    <a:pt x="7129" y="265"/>
                    <a:pt x="9092" y="2794"/>
                    <a:pt x="9092" y="3058"/>
                  </a:cubicBezTo>
                  <a:cubicBezTo>
                    <a:pt x="9092" y="3323"/>
                    <a:pt x="7129" y="5851"/>
                    <a:pt x="6819" y="5984"/>
                  </a:cubicBezTo>
                  <a:cubicBezTo>
                    <a:pt x="6510" y="6117"/>
                    <a:pt x="2582" y="6117"/>
                    <a:pt x="2273" y="5984"/>
                  </a:cubicBezTo>
                  <a:cubicBezTo>
                    <a:pt x="1964" y="5851"/>
                    <a:pt x="0" y="3323"/>
                    <a:pt x="0" y="3058"/>
                  </a:cubicBezTo>
                  <a:cubicBezTo>
                    <a:pt x="0" y="2794"/>
                    <a:pt x="1964" y="265"/>
                    <a:pt x="2273" y="133"/>
                  </a:cubicBezTo>
                  <a:cubicBezTo>
                    <a:pt x="2582" y="0"/>
                    <a:pt x="6510" y="0"/>
                    <a:pt x="6819" y="133"/>
                  </a:cubicBezTo>
                </a:path>
              </a:pathLst>
            </a:custGeom>
            <a:solidFill>
              <a:srgbClr val="35B9AB"/>
            </a:solidFill>
            <a:ln>
              <a:noFill/>
            </a:ln>
          </p:spPr>
          <p:txBody>
            <a:bodyPr anchorCtr="1" anchor="ctr" bIns="45000" lIns="90000" spcFirstLastPara="1" rIns="90000" wrap="square" tIns="45000">
              <a:noAutofit/>
            </a:bodyPr>
            <a:lstStyle/>
            <a:p>
              <a:pPr indent="0" lvl="0" marL="0" marR="0" rtl="0" algn="ctr">
                <a:spcBef>
                  <a:spcPts val="0"/>
                </a:spcBef>
                <a:spcAft>
                  <a:spcPts val="0"/>
                </a:spcAft>
                <a:buNone/>
              </a:pPr>
              <a:r>
                <a:rPr b="0" lang="en-US" sz="7200" strike="noStrike">
                  <a:solidFill>
                    <a:srgbClr val="FFFFFF"/>
                  </a:solidFill>
                  <a:latin typeface="Source Sans Pro SemiBold"/>
                  <a:ea typeface="Source Sans Pro SemiBold"/>
                  <a:cs typeface="Source Sans Pro SemiBold"/>
                  <a:sym typeface="Source Sans Pro SemiBold"/>
                </a:rPr>
                <a:t>Finish</a:t>
              </a:r>
              <a:endParaRPr b="0" sz="7200" strike="noStrike">
                <a:solidFill>
                  <a:srgbClr val="FFFFFF"/>
                </a:solidFill>
                <a:latin typeface="Zilla Slab"/>
                <a:ea typeface="Zilla Slab"/>
                <a:cs typeface="Zilla Slab"/>
                <a:sym typeface="Zilla Slab"/>
              </a:endParaRPr>
            </a:p>
          </p:txBody>
        </p:sp>
      </p:grpSp>
      <p:sp>
        <p:nvSpPr>
          <p:cNvPr id="374" name="Google Shape;374;p78"/>
          <p:cNvSpPr txBox="1"/>
          <p:nvPr/>
        </p:nvSpPr>
        <p:spPr>
          <a:xfrm>
            <a:off x="2560320" y="3538440"/>
            <a:ext cx="5029200" cy="9590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6000" strike="noStrike">
                <a:solidFill>
                  <a:srgbClr val="173F4F"/>
                </a:solidFill>
                <a:latin typeface="Source Sans Pro Light"/>
                <a:ea typeface="Source Sans Pro Light"/>
                <a:cs typeface="Source Sans Pro Light"/>
                <a:sym typeface="Source Sans Pro Light"/>
              </a:rPr>
              <a:t>Thank You</a:t>
            </a:r>
            <a:endParaRPr b="0" sz="6000" strike="noStrike">
              <a:solidFill>
                <a:srgbClr val="FFFFFF"/>
              </a:solidFill>
              <a:latin typeface="Zilla Slab"/>
              <a:ea typeface="Zilla Slab"/>
              <a:cs typeface="Zilla Slab"/>
              <a:sym typeface="Zilla Sla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67"/>
          <p:cNvPicPr preferRelativeResize="0"/>
          <p:nvPr/>
        </p:nvPicPr>
        <p:blipFill rotWithShape="1">
          <a:blip r:embed="rId3">
            <a:alphaModFix/>
          </a:blip>
          <a:srcRect b="35442" l="15275" r="16287" t="0"/>
          <a:stretch/>
        </p:blipFill>
        <p:spPr>
          <a:xfrm rot="-2700000">
            <a:off x="5624589" y="2805099"/>
            <a:ext cx="6690372" cy="3458801"/>
          </a:xfrm>
          <a:prstGeom prst="rect">
            <a:avLst/>
          </a:prstGeom>
          <a:noFill/>
          <a:ln>
            <a:noFill/>
          </a:ln>
        </p:spPr>
      </p:pic>
      <p:sp>
        <p:nvSpPr>
          <p:cNvPr id="301" name="Google Shape;301;p67"/>
          <p:cNvSpPr txBox="1"/>
          <p:nvPr/>
        </p:nvSpPr>
        <p:spPr>
          <a:xfrm>
            <a:off x="621000" y="150840"/>
            <a:ext cx="9071700" cy="4387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a:latin typeface="Zilla Slab"/>
                <a:ea typeface="Zilla Slab"/>
                <a:cs typeface="Zilla Slab"/>
                <a:sym typeface="Zilla Slab"/>
              </a:rPr>
              <a:t>Rewind Time</a:t>
            </a:r>
            <a:endParaRPr b="0" sz="3200" strike="noStrike">
              <a:solidFill>
                <a:srgbClr val="FFFFFF"/>
              </a:solidFill>
              <a:latin typeface="Zilla Slab"/>
              <a:ea typeface="Zilla Slab"/>
              <a:cs typeface="Zilla Slab"/>
              <a:sym typeface="Zilla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8"/>
          <p:cNvPicPr preferRelativeResize="0"/>
          <p:nvPr/>
        </p:nvPicPr>
        <p:blipFill>
          <a:blip r:embed="rId3">
            <a:alphaModFix/>
          </a:blip>
          <a:stretch>
            <a:fillRect/>
          </a:stretch>
        </p:blipFill>
        <p:spPr>
          <a:xfrm>
            <a:off x="1944675" y="1163638"/>
            <a:ext cx="6191250" cy="3343275"/>
          </a:xfrm>
          <a:prstGeom prst="rect">
            <a:avLst/>
          </a:prstGeom>
          <a:noFill/>
          <a:ln>
            <a:noFill/>
          </a:ln>
        </p:spPr>
      </p:pic>
      <p:sp>
        <p:nvSpPr>
          <p:cNvPr id="307" name="Google Shape;307;p68"/>
          <p:cNvSpPr txBox="1"/>
          <p:nvPr/>
        </p:nvSpPr>
        <p:spPr>
          <a:xfrm>
            <a:off x="6803625" y="4713375"/>
            <a:ext cx="22662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i="1" lang="en-US"/>
              <a:t>Carl Sagan</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9"/>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Cool things!</a:t>
            </a:r>
            <a:endParaRPr b="1" sz="3300" strike="noStrike">
              <a:latin typeface="Zilla Slab"/>
              <a:ea typeface="Zilla Slab"/>
              <a:cs typeface="Zilla Slab"/>
              <a:sym typeface="Zilla Slab"/>
            </a:endParaRPr>
          </a:p>
        </p:txBody>
      </p:sp>
      <p:pic>
        <p:nvPicPr>
          <p:cNvPr id="313" name="Google Shape;313;p69"/>
          <p:cNvPicPr preferRelativeResize="0"/>
          <p:nvPr/>
        </p:nvPicPr>
        <p:blipFill>
          <a:blip r:embed="rId3">
            <a:alphaModFix/>
          </a:blip>
          <a:stretch>
            <a:fillRect/>
          </a:stretch>
        </p:blipFill>
        <p:spPr>
          <a:xfrm rot="1499996">
            <a:off x="6684798" y="498463"/>
            <a:ext cx="2716699" cy="3113873"/>
          </a:xfrm>
          <a:prstGeom prst="rect">
            <a:avLst/>
          </a:prstGeom>
          <a:noFill/>
          <a:ln>
            <a:noFill/>
          </a:ln>
          <a:effectLst>
            <a:outerShdw blurRad="57150" rotWithShape="0" algn="bl" dir="5400000" dist="19050">
              <a:srgbClr val="000000">
                <a:alpha val="50000"/>
              </a:srgbClr>
            </a:outerShdw>
          </a:effectLst>
        </p:spPr>
      </p:pic>
      <p:pic>
        <p:nvPicPr>
          <p:cNvPr id="314" name="Google Shape;314;p69"/>
          <p:cNvPicPr preferRelativeResize="0"/>
          <p:nvPr/>
        </p:nvPicPr>
        <p:blipFill>
          <a:blip r:embed="rId4">
            <a:alphaModFix/>
          </a:blip>
          <a:stretch>
            <a:fillRect/>
          </a:stretch>
        </p:blipFill>
        <p:spPr>
          <a:xfrm rot="-1500007">
            <a:off x="335797" y="886896"/>
            <a:ext cx="4154677" cy="2337011"/>
          </a:xfrm>
          <a:prstGeom prst="rect">
            <a:avLst/>
          </a:prstGeom>
          <a:noFill/>
          <a:ln>
            <a:noFill/>
          </a:ln>
          <a:effectLst>
            <a:outerShdw blurRad="57150" rotWithShape="0" algn="bl" dir="5400000" dist="19050">
              <a:srgbClr val="000000">
                <a:alpha val="50000"/>
              </a:srgbClr>
            </a:outerShdw>
          </a:effectLst>
        </p:spPr>
      </p:pic>
      <p:pic>
        <p:nvPicPr>
          <p:cNvPr id="315" name="Google Shape;315;p69"/>
          <p:cNvPicPr preferRelativeResize="0"/>
          <p:nvPr/>
        </p:nvPicPr>
        <p:blipFill rotWithShape="1">
          <a:blip r:embed="rId5">
            <a:alphaModFix/>
          </a:blip>
          <a:srcRect b="9122" l="31426" r="23426" t="20863"/>
          <a:stretch/>
        </p:blipFill>
        <p:spPr>
          <a:xfrm>
            <a:off x="3881898" y="1484025"/>
            <a:ext cx="3413280" cy="3970247"/>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70"/>
          <p:cNvPicPr preferRelativeResize="0"/>
          <p:nvPr/>
        </p:nvPicPr>
        <p:blipFill>
          <a:blip r:embed="rId3">
            <a:alphaModFix/>
          </a:blip>
          <a:stretch>
            <a:fillRect/>
          </a:stretch>
        </p:blipFill>
        <p:spPr>
          <a:xfrm>
            <a:off x="3116263" y="911225"/>
            <a:ext cx="3848100" cy="384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71"/>
          <p:cNvSpPr txBox="1"/>
          <p:nvPr/>
        </p:nvSpPr>
        <p:spPr>
          <a:xfrm>
            <a:off x="288000" y="1683720"/>
            <a:ext cx="2696400" cy="946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3300" u="none" cap="none" strike="noStrike">
                <a:latin typeface="Zilla Slab"/>
                <a:ea typeface="Zilla Slab"/>
                <a:cs typeface="Zilla Slab"/>
                <a:sym typeface="Zilla Slab"/>
              </a:rPr>
              <a:t>Agenda</a:t>
            </a:r>
            <a:endParaRPr b="1" i="0" sz="3300" u="none" cap="none" strike="noStrike">
              <a:latin typeface="Zilla Slab"/>
              <a:ea typeface="Zilla Slab"/>
              <a:cs typeface="Zilla Slab"/>
              <a:sym typeface="Zilla Slab"/>
            </a:endParaRPr>
          </a:p>
        </p:txBody>
      </p:sp>
      <p:sp>
        <p:nvSpPr>
          <p:cNvPr id="326" name="Google Shape;326;p71"/>
          <p:cNvSpPr txBox="1"/>
          <p:nvPr/>
        </p:nvSpPr>
        <p:spPr>
          <a:xfrm>
            <a:off x="3931920" y="1028520"/>
            <a:ext cx="5643720" cy="3586320"/>
          </a:xfrm>
          <a:prstGeom prst="rect">
            <a:avLst/>
          </a:prstGeom>
          <a:noFill/>
          <a:ln>
            <a:noFill/>
          </a:ln>
        </p:spPr>
        <p:txBody>
          <a:bodyPr anchorCtr="0" anchor="ctr" bIns="0" lIns="0" spcFirstLastPara="1" rIns="0" wrap="square" tIns="0">
            <a:noAutofit/>
          </a:bodyPr>
          <a:lstStyle/>
          <a:p>
            <a:pPr indent="-458619" lvl="0" marL="431999" marR="0" rtl="0" algn="l">
              <a:spcBef>
                <a:spcPts val="0"/>
              </a:spcBef>
              <a:spcAft>
                <a:spcPts val="0"/>
              </a:spcAft>
              <a:buClr>
                <a:srgbClr val="000000"/>
              </a:buClr>
              <a:buSzPts val="3200"/>
              <a:buFont typeface="Noto Sans Symbols"/>
              <a:buChar char="●"/>
            </a:pPr>
            <a:r>
              <a:rPr lang="en-US" sz="3200">
                <a:latin typeface="Zilla Slab"/>
                <a:ea typeface="Zilla Slab"/>
                <a:cs typeface="Zilla Slab"/>
                <a:sym typeface="Zilla Slab"/>
              </a:rPr>
              <a:t>Rewind time</a:t>
            </a:r>
            <a:endParaRPr b="0" i="0" sz="3200" u="none" cap="none" strike="noStrike">
              <a:latin typeface="Zilla Slab"/>
              <a:ea typeface="Zilla Slab"/>
              <a:cs typeface="Zilla Slab"/>
              <a:sym typeface="Zilla Slab"/>
            </a:endParaRPr>
          </a:p>
          <a:p>
            <a:pPr indent="-458619" lvl="0" marL="431999" marR="0" rtl="0" algn="l">
              <a:spcBef>
                <a:spcPts val="1060"/>
              </a:spcBef>
              <a:spcAft>
                <a:spcPts val="0"/>
              </a:spcAft>
              <a:buClr>
                <a:srgbClr val="000000"/>
              </a:buClr>
              <a:buSzPts val="3200"/>
              <a:buFont typeface="Noto Sans Symbols"/>
              <a:buChar char="●"/>
            </a:pPr>
            <a:r>
              <a:rPr lang="en-US" sz="3200">
                <a:latin typeface="Zilla Slab"/>
                <a:ea typeface="Zilla Slab"/>
                <a:cs typeface="Zilla Slab"/>
                <a:sym typeface="Zilla Slab"/>
              </a:rPr>
              <a:t>Who am I?</a:t>
            </a:r>
            <a:endParaRPr sz="3200">
              <a:latin typeface="Zilla Slab"/>
              <a:ea typeface="Zilla Slab"/>
              <a:cs typeface="Zilla Slab"/>
              <a:sym typeface="Zilla Slab"/>
            </a:endParaRPr>
          </a:p>
          <a:p>
            <a:pPr indent="-458619" lvl="0" marL="431999" marR="0" rtl="0" algn="l">
              <a:spcBef>
                <a:spcPts val="1060"/>
              </a:spcBef>
              <a:spcAft>
                <a:spcPts val="0"/>
              </a:spcAft>
              <a:buClr>
                <a:srgbClr val="000000"/>
              </a:buClr>
              <a:buSzPts val="3200"/>
              <a:buFont typeface="Noto Sans Symbols"/>
              <a:buChar char="●"/>
            </a:pPr>
            <a:r>
              <a:rPr lang="en-US" sz="3200">
                <a:latin typeface="Zilla Slab"/>
                <a:ea typeface="Zilla Slab"/>
                <a:cs typeface="Zilla Slab"/>
                <a:sym typeface="Zilla Slab"/>
              </a:rPr>
              <a:t>What is Cage?</a:t>
            </a:r>
            <a:endParaRPr sz="3200">
              <a:latin typeface="Zilla Slab"/>
              <a:ea typeface="Zilla Slab"/>
              <a:cs typeface="Zilla Slab"/>
              <a:sym typeface="Zilla Slab"/>
            </a:endParaRPr>
          </a:p>
          <a:p>
            <a:pPr indent="-431800" lvl="0" marL="457200" rtl="0" algn="l">
              <a:spcBef>
                <a:spcPts val="1417"/>
              </a:spcBef>
              <a:spcAft>
                <a:spcPts val="0"/>
              </a:spcAft>
              <a:buClr>
                <a:schemeClr val="dk1"/>
              </a:buClr>
              <a:buSzPts val="3200"/>
              <a:buFont typeface="Noto Sans Symbols"/>
              <a:buChar char="●"/>
            </a:pPr>
            <a:r>
              <a:rPr lang="en-US" sz="3200">
                <a:solidFill>
                  <a:schemeClr val="dk1"/>
                </a:solidFill>
                <a:latin typeface="Zilla Slab"/>
                <a:ea typeface="Zilla Slab"/>
                <a:cs typeface="Zilla Slab"/>
                <a:sym typeface="Zilla Slab"/>
              </a:rPr>
              <a:t>Plans for Cage’s future</a:t>
            </a:r>
            <a:endParaRPr sz="3200">
              <a:solidFill>
                <a:schemeClr val="dk1"/>
              </a:solidFill>
              <a:latin typeface="Zilla Slab"/>
              <a:ea typeface="Zilla Slab"/>
              <a:cs typeface="Zilla Slab"/>
              <a:sym typeface="Zilla Slab"/>
            </a:endParaRPr>
          </a:p>
          <a:p>
            <a:pPr indent="-431800" lvl="0" marL="457200" rtl="0" algn="l">
              <a:spcBef>
                <a:spcPts val="1417"/>
              </a:spcBef>
              <a:spcAft>
                <a:spcPts val="0"/>
              </a:spcAft>
              <a:buClr>
                <a:schemeClr val="dk1"/>
              </a:buClr>
              <a:buSzPts val="3200"/>
              <a:buFont typeface="Zilla Slab"/>
              <a:buChar char="●"/>
            </a:pPr>
            <a:r>
              <a:rPr lang="en-US" sz="3200">
                <a:solidFill>
                  <a:schemeClr val="dk1"/>
                </a:solidFill>
                <a:latin typeface="Zilla Slab"/>
                <a:ea typeface="Zilla Slab"/>
                <a:cs typeface="Zilla Slab"/>
                <a:sym typeface="Zilla Slab"/>
              </a:rPr>
              <a:t>Philosophy behind Cage</a:t>
            </a:r>
            <a:endParaRPr b="0" i="0" sz="2100" u="none" cap="none" strike="noStrike">
              <a:latin typeface="Zilla Slab"/>
              <a:ea typeface="Zilla Slab"/>
              <a:cs typeface="Zilla Slab"/>
              <a:sym typeface="Zilla Sla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2"/>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Who am I?</a:t>
            </a:r>
            <a:endParaRPr b="1" sz="3300" strike="noStrike">
              <a:latin typeface="Zilla Slab"/>
              <a:ea typeface="Zilla Slab"/>
              <a:cs typeface="Zilla Slab"/>
              <a:sym typeface="Zilla Slab"/>
            </a:endParaRPr>
          </a:p>
        </p:txBody>
      </p:sp>
      <p:sp>
        <p:nvSpPr>
          <p:cNvPr id="332" name="Google Shape;332;p72"/>
          <p:cNvSpPr txBox="1"/>
          <p:nvPr/>
        </p:nvSpPr>
        <p:spPr>
          <a:xfrm>
            <a:off x="822950" y="1326600"/>
            <a:ext cx="9052500" cy="332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2400">
                <a:solidFill>
                  <a:schemeClr val="dk1"/>
                </a:solidFill>
                <a:latin typeface="Zilla Slab"/>
                <a:ea typeface="Zilla Slab"/>
                <a:cs typeface="Zilla Slab"/>
                <a:sym typeface="Zilla Slab"/>
              </a:rPr>
              <a:t>Jente Hidskes</a:t>
            </a:r>
            <a:br>
              <a:rPr lang="en-US" sz="2400">
                <a:solidFill>
                  <a:schemeClr val="dk1"/>
                </a:solidFill>
                <a:latin typeface="Zilla Slab"/>
                <a:ea typeface="Zilla Slab"/>
                <a:cs typeface="Zilla Slab"/>
                <a:sym typeface="Zilla Slab"/>
              </a:rPr>
            </a:br>
            <a:br>
              <a:rPr lang="en-US" sz="2400">
                <a:solidFill>
                  <a:schemeClr val="dk1"/>
                </a:solidFill>
                <a:latin typeface="Zilla Slab"/>
                <a:ea typeface="Zilla Slab"/>
                <a:cs typeface="Zilla Slab"/>
                <a:sym typeface="Zilla Slab"/>
              </a:rPr>
            </a:br>
            <a:r>
              <a:rPr lang="en-US" sz="2400">
                <a:solidFill>
                  <a:schemeClr val="dk1"/>
                </a:solidFill>
                <a:latin typeface="Zilla Slab"/>
                <a:ea typeface="Zilla Slab"/>
                <a:cs typeface="Zilla Slab"/>
                <a:sym typeface="Zilla Slab"/>
              </a:rPr>
              <a:t>Stockholm, Sweden</a:t>
            </a:r>
            <a:br>
              <a:rPr lang="en-US" sz="2400">
                <a:solidFill>
                  <a:schemeClr val="dk1"/>
                </a:solidFill>
                <a:latin typeface="Zilla Slab"/>
                <a:ea typeface="Zilla Slab"/>
                <a:cs typeface="Zilla Slab"/>
                <a:sym typeface="Zilla Slab"/>
              </a:rPr>
            </a:br>
            <a:br>
              <a:rPr lang="en-US" sz="2400">
                <a:solidFill>
                  <a:schemeClr val="dk1"/>
                </a:solidFill>
                <a:latin typeface="Zilla Slab"/>
                <a:ea typeface="Zilla Slab"/>
                <a:cs typeface="Zilla Slab"/>
                <a:sym typeface="Zilla Slab"/>
              </a:rPr>
            </a:br>
            <a:r>
              <a:rPr lang="en-US" sz="2400">
                <a:solidFill>
                  <a:schemeClr val="dk1"/>
                </a:solidFill>
                <a:latin typeface="Zilla Slab"/>
                <a:ea typeface="Zilla Slab"/>
                <a:cs typeface="Zilla Slab"/>
                <a:sym typeface="Zilla Slab"/>
              </a:rPr>
              <a:t>Master of Science in Computer Science</a:t>
            </a:r>
            <a:br>
              <a:rPr lang="en-US" sz="2400">
                <a:solidFill>
                  <a:schemeClr val="dk1"/>
                </a:solidFill>
                <a:latin typeface="Zilla Slab"/>
                <a:ea typeface="Zilla Slab"/>
                <a:cs typeface="Zilla Slab"/>
                <a:sym typeface="Zilla Slab"/>
              </a:rPr>
            </a:br>
            <a:br>
              <a:rPr lang="en-US" sz="2400">
                <a:solidFill>
                  <a:schemeClr val="dk1"/>
                </a:solidFill>
                <a:latin typeface="Zilla Slab"/>
                <a:ea typeface="Zilla Slab"/>
                <a:cs typeface="Zilla Slab"/>
                <a:sym typeface="Zilla Slab"/>
              </a:rPr>
            </a:br>
            <a:r>
              <a:rPr lang="en-US" sz="2400">
                <a:solidFill>
                  <a:schemeClr val="dk1"/>
                </a:solidFill>
                <a:latin typeface="Zilla Slab"/>
                <a:ea typeface="Zilla Slab"/>
                <a:cs typeface="Zilla Slab"/>
                <a:sym typeface="Zilla Slab"/>
              </a:rPr>
              <a:t>Software engineer in the streets, FLOSS contributor in the sheets</a:t>
            </a:r>
            <a:endParaRPr sz="2400">
              <a:latin typeface="Zilla Slab"/>
              <a:ea typeface="Zilla Slab"/>
              <a:cs typeface="Zilla Slab"/>
              <a:sym typeface="Zilla Slab"/>
            </a:endParaRPr>
          </a:p>
        </p:txBody>
      </p:sp>
      <p:pic>
        <p:nvPicPr>
          <p:cNvPr id="333" name="Google Shape;333;p72">
            <a:hlinkClick r:id="rId3"/>
          </p:cNvPr>
          <p:cNvPicPr preferRelativeResize="0"/>
          <p:nvPr/>
        </p:nvPicPr>
        <p:blipFill rotWithShape="1">
          <a:blip r:embed="rId4">
            <a:alphaModFix/>
          </a:blip>
          <a:srcRect b="0" l="0" r="0" t="0"/>
          <a:stretch/>
        </p:blipFill>
        <p:spPr>
          <a:xfrm>
            <a:off x="5486499" y="54725"/>
            <a:ext cx="4425750" cy="367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3"/>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What is Cage?</a:t>
            </a:r>
            <a:endParaRPr b="1" sz="3300" strike="noStrike">
              <a:latin typeface="Zilla Slab"/>
              <a:ea typeface="Zilla Slab"/>
              <a:cs typeface="Zilla Slab"/>
              <a:sym typeface="Zilla Slab"/>
            </a:endParaRPr>
          </a:p>
        </p:txBody>
      </p:sp>
      <p:sp>
        <p:nvSpPr>
          <p:cNvPr id="339" name="Google Shape;339;p73"/>
          <p:cNvSpPr txBox="1"/>
          <p:nvPr/>
        </p:nvSpPr>
        <p:spPr>
          <a:xfrm>
            <a:off x="822950" y="1326600"/>
            <a:ext cx="9052500" cy="332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i="1" lang="en-US" sz="2400">
                <a:solidFill>
                  <a:schemeClr val="dk1"/>
                </a:solidFill>
                <a:latin typeface="Zilla Slab"/>
                <a:ea typeface="Zilla Slab"/>
                <a:cs typeface="Zilla Slab"/>
                <a:sym typeface="Zilla Slab"/>
              </a:rPr>
              <a:t>Cage</a:t>
            </a:r>
            <a:r>
              <a:rPr lang="en-US" sz="2400">
                <a:solidFill>
                  <a:schemeClr val="dk1"/>
                </a:solidFill>
                <a:latin typeface="Zilla Slab"/>
                <a:ea typeface="Zilla Slab"/>
                <a:cs typeface="Zilla Slab"/>
                <a:sym typeface="Zilla Slab"/>
              </a:rPr>
              <a:t> is</a:t>
            </a:r>
            <a:endParaRPr sz="2400">
              <a:solidFill>
                <a:schemeClr val="dk1"/>
              </a:solidFill>
              <a:latin typeface="Zilla Slab"/>
              <a:ea typeface="Zilla Slab"/>
              <a:cs typeface="Zilla Slab"/>
              <a:sym typeface="Zilla Slab"/>
            </a:endParaRPr>
          </a:p>
          <a:p>
            <a:pPr indent="0" lvl="0" marL="0" rtl="0" algn="l">
              <a:spcBef>
                <a:spcPts val="0"/>
              </a:spcBef>
              <a:spcAft>
                <a:spcPts val="0"/>
              </a:spcAft>
              <a:buNone/>
            </a:pPr>
            <a:r>
              <a:t/>
            </a:r>
            <a:endParaRPr sz="2400">
              <a:solidFill>
                <a:schemeClr val="dk1"/>
              </a:solidFill>
              <a:latin typeface="Zilla Slab"/>
              <a:ea typeface="Zilla Slab"/>
              <a:cs typeface="Zilla Slab"/>
              <a:sym typeface="Zilla Slab"/>
            </a:endParaRPr>
          </a:p>
          <a:p>
            <a:pPr indent="0" lvl="0" marL="0" rtl="0" algn="l">
              <a:spcBef>
                <a:spcPts val="0"/>
              </a:spcBef>
              <a:spcAft>
                <a:spcPts val="0"/>
              </a:spcAft>
              <a:buNone/>
            </a:pPr>
            <a:r>
              <a:rPr lang="en-US" sz="2400">
                <a:solidFill>
                  <a:schemeClr val="dk1"/>
                </a:solidFill>
                <a:latin typeface="Zilla Slab"/>
                <a:ea typeface="Zilla Slab"/>
                <a:cs typeface="Zilla Slab"/>
                <a:sym typeface="Zilla Slab"/>
              </a:rPr>
              <a:t>a </a:t>
            </a:r>
            <a:r>
              <a:rPr i="1" lang="en-US" sz="2400">
                <a:solidFill>
                  <a:schemeClr val="dk1"/>
                </a:solidFill>
                <a:latin typeface="Zilla Slab"/>
                <a:ea typeface="Zilla Slab"/>
                <a:cs typeface="Zilla Slab"/>
                <a:sym typeface="Zilla Slab"/>
              </a:rPr>
              <a:t>Wayland compositor</a:t>
            </a:r>
            <a:endParaRPr sz="2400">
              <a:solidFill>
                <a:schemeClr val="dk1"/>
              </a:solidFill>
              <a:latin typeface="Zilla Slab"/>
              <a:ea typeface="Zilla Slab"/>
              <a:cs typeface="Zilla Slab"/>
              <a:sym typeface="Zilla Slab"/>
            </a:endParaRPr>
          </a:p>
          <a:p>
            <a:pPr indent="0" lvl="0" marL="0" rtl="0" algn="l">
              <a:spcBef>
                <a:spcPts val="0"/>
              </a:spcBef>
              <a:spcAft>
                <a:spcPts val="0"/>
              </a:spcAft>
              <a:buNone/>
            </a:pPr>
            <a:r>
              <a:t/>
            </a:r>
            <a:endParaRPr sz="2400">
              <a:solidFill>
                <a:schemeClr val="dk1"/>
              </a:solidFill>
              <a:latin typeface="Zilla Slab"/>
              <a:ea typeface="Zilla Slab"/>
              <a:cs typeface="Zilla Slab"/>
              <a:sym typeface="Zilla Slab"/>
            </a:endParaRPr>
          </a:p>
          <a:p>
            <a:pPr indent="0" lvl="0" marL="0" rtl="0" algn="l">
              <a:spcBef>
                <a:spcPts val="0"/>
              </a:spcBef>
              <a:spcAft>
                <a:spcPts val="0"/>
              </a:spcAft>
              <a:buNone/>
            </a:pPr>
            <a:r>
              <a:rPr lang="en-US" sz="2400">
                <a:solidFill>
                  <a:schemeClr val="dk1"/>
                </a:solidFill>
                <a:latin typeface="Zilla Slab"/>
                <a:ea typeface="Zilla Slab"/>
                <a:cs typeface="Zilla Slab"/>
                <a:sym typeface="Zilla Slab"/>
              </a:rPr>
              <a:t>for a </a:t>
            </a:r>
            <a:r>
              <a:rPr i="1" lang="en-US" sz="2400">
                <a:solidFill>
                  <a:schemeClr val="dk1"/>
                </a:solidFill>
                <a:latin typeface="Zilla Slab"/>
                <a:ea typeface="Zilla Slab"/>
                <a:cs typeface="Zilla Slab"/>
                <a:sym typeface="Zilla Slab"/>
              </a:rPr>
              <a:t>kiosk-style</a:t>
            </a:r>
            <a:r>
              <a:rPr lang="en-US" sz="2400">
                <a:solidFill>
                  <a:schemeClr val="dk1"/>
                </a:solidFill>
                <a:latin typeface="Zilla Slab"/>
                <a:ea typeface="Zilla Slab"/>
                <a:cs typeface="Zilla Slab"/>
                <a:sym typeface="Zilla Slab"/>
              </a:rPr>
              <a:t> user experience </a:t>
            </a:r>
            <a:endParaRPr sz="2400">
              <a:latin typeface="Zilla Slab"/>
              <a:ea typeface="Zilla Slab"/>
              <a:cs typeface="Zilla Slab"/>
              <a:sym typeface="Zilla Slab"/>
            </a:endParaRPr>
          </a:p>
        </p:txBody>
      </p:sp>
      <p:pic>
        <p:nvPicPr>
          <p:cNvPr id="340" name="Google Shape;340;p73"/>
          <p:cNvPicPr preferRelativeResize="0"/>
          <p:nvPr/>
        </p:nvPicPr>
        <p:blipFill rotWithShape="1">
          <a:blip r:embed="rId3">
            <a:alphaModFix/>
          </a:blip>
          <a:srcRect b="0" l="0" r="0" t="0"/>
          <a:stretch/>
        </p:blipFill>
        <p:spPr>
          <a:xfrm>
            <a:off x="6736810" y="578165"/>
            <a:ext cx="3057120" cy="30571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4"/>
          <p:cNvSpPr txBox="1"/>
          <p:nvPr/>
        </p:nvSpPr>
        <p:spPr>
          <a:xfrm>
            <a:off x="1188720" y="36720"/>
            <a:ext cx="8686800" cy="94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300">
                <a:latin typeface="Zilla Slab"/>
                <a:ea typeface="Zilla Slab"/>
                <a:cs typeface="Zilla Slab"/>
                <a:sym typeface="Zilla Slab"/>
              </a:rPr>
              <a:t>What a kiosk?</a:t>
            </a:r>
            <a:endParaRPr b="1" sz="3300" strike="noStrike">
              <a:latin typeface="Zilla Slab"/>
              <a:ea typeface="Zilla Slab"/>
              <a:cs typeface="Zilla Slab"/>
              <a:sym typeface="Zilla Slab"/>
            </a:endParaRPr>
          </a:p>
        </p:txBody>
      </p:sp>
      <p:pic>
        <p:nvPicPr>
          <p:cNvPr id="346" name="Google Shape;346;p74"/>
          <p:cNvPicPr preferRelativeResize="0"/>
          <p:nvPr/>
        </p:nvPicPr>
        <p:blipFill rotWithShape="1">
          <a:blip r:embed="rId3">
            <a:alphaModFix/>
          </a:blip>
          <a:srcRect b="0" l="0" r="0" t="0"/>
          <a:stretch/>
        </p:blipFill>
        <p:spPr>
          <a:xfrm>
            <a:off x="3545227" y="1408060"/>
            <a:ext cx="2625120" cy="2854440"/>
          </a:xfrm>
          <a:prstGeom prst="rect">
            <a:avLst/>
          </a:prstGeom>
          <a:noFill/>
          <a:ln>
            <a:noFill/>
          </a:ln>
        </p:spPr>
      </p:pic>
      <p:pic>
        <p:nvPicPr>
          <p:cNvPr id="347" name="Google Shape;347;p74"/>
          <p:cNvPicPr preferRelativeResize="0"/>
          <p:nvPr/>
        </p:nvPicPr>
        <p:blipFill rotWithShape="1">
          <a:blip r:embed="rId4">
            <a:alphaModFix/>
          </a:blip>
          <a:srcRect b="0" l="0" r="0" t="0"/>
          <a:stretch/>
        </p:blipFill>
        <p:spPr>
          <a:xfrm>
            <a:off x="1604107" y="1795420"/>
            <a:ext cx="1033920" cy="2079720"/>
          </a:xfrm>
          <a:prstGeom prst="rect">
            <a:avLst/>
          </a:prstGeom>
          <a:noFill/>
          <a:ln>
            <a:noFill/>
          </a:ln>
        </p:spPr>
      </p:pic>
      <p:pic>
        <p:nvPicPr>
          <p:cNvPr id="348" name="Google Shape;348;p74"/>
          <p:cNvPicPr preferRelativeResize="0"/>
          <p:nvPr/>
        </p:nvPicPr>
        <p:blipFill rotWithShape="1">
          <a:blip r:embed="rId5">
            <a:alphaModFix/>
          </a:blip>
          <a:srcRect b="0" l="0" r="0" t="0"/>
          <a:stretch/>
        </p:blipFill>
        <p:spPr>
          <a:xfrm>
            <a:off x="7285267" y="1771300"/>
            <a:ext cx="1191240" cy="21229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